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handoutMasterIdLst>
    <p:handoutMasterId r:id="rId35"/>
  </p:handoutMasterIdLst>
  <p:sldIdLst>
    <p:sldId id="256" r:id="rId6"/>
    <p:sldId id="328" r:id="rId7"/>
    <p:sldId id="319" r:id="rId8"/>
    <p:sldId id="307" r:id="rId9"/>
    <p:sldId id="358" r:id="rId10"/>
    <p:sldId id="366" r:id="rId11"/>
    <p:sldId id="367" r:id="rId12"/>
    <p:sldId id="368" r:id="rId13"/>
    <p:sldId id="333" r:id="rId14"/>
    <p:sldId id="365" r:id="rId15"/>
    <p:sldId id="369" r:id="rId16"/>
    <p:sldId id="370" r:id="rId17"/>
    <p:sldId id="372" r:id="rId18"/>
    <p:sldId id="375" r:id="rId19"/>
    <p:sldId id="376" r:id="rId20"/>
    <p:sldId id="377" r:id="rId21"/>
    <p:sldId id="337" r:id="rId22"/>
    <p:sldId id="338" r:id="rId23"/>
    <p:sldId id="339" r:id="rId24"/>
    <p:sldId id="341" r:id="rId25"/>
    <p:sldId id="344" r:id="rId26"/>
    <p:sldId id="346" r:id="rId27"/>
    <p:sldId id="331" r:id="rId28"/>
    <p:sldId id="378" r:id="rId29"/>
    <p:sldId id="356" r:id="rId30"/>
    <p:sldId id="357" r:id="rId31"/>
    <p:sldId id="361" r:id="rId32"/>
    <p:sldId id="363" r:id="rId33"/>
  </p:sldIdLst>
  <p:sldSz cx="9144000" cy="6858000" type="screen4x3"/>
  <p:notesSz cx="6797675" cy="9928225"/>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xmlns="">
        <p15:guide id="1" orient="horz" pos="4196">
          <p15:clr>
            <a:srgbClr val="A4A3A4"/>
          </p15:clr>
        </p15:guide>
        <p15:guide id="2" pos="3988">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7"/>
    <a:srgbClr val="0076C0"/>
    <a:srgbClr val="00589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351" autoAdjust="0"/>
  </p:normalViewPr>
  <p:slideViewPr>
    <p:cSldViewPr snapToGrid="0" snapToObjects="1">
      <p:cViewPr varScale="1">
        <p:scale>
          <a:sx n="83" d="100"/>
          <a:sy n="83" d="100"/>
        </p:scale>
        <p:origin x="-1430" y="-62"/>
      </p:cViewPr>
      <p:guideLst>
        <p:guide orient="horz" pos="4196"/>
        <p:guide pos="3988"/>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094" y="-84"/>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6A0FD-A327-4D6F-80DD-EDE00F1A1089}"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E0A168E1-1BDC-4C8D-A9DF-C3AFB7937421}">
      <dgm:prSet phldrT="[Text]" custT="1"/>
      <dgm:spPr/>
      <dgm:t>
        <a:bodyPr/>
        <a:lstStyle/>
        <a:p>
          <a:r>
            <a:rPr lang="ru-RU" sz="2400" dirty="0" smtClean="0">
              <a:latin typeface="Arial" pitchFamily="34" charset="0"/>
              <a:cs typeface="Arial" pitchFamily="34" charset="0"/>
            </a:rPr>
            <a:t>Международные правозащитные механизмы</a:t>
          </a:r>
          <a:endParaRPr lang="en-US" sz="2400" dirty="0">
            <a:latin typeface="Arial" pitchFamily="34" charset="0"/>
            <a:cs typeface="Arial" pitchFamily="34" charset="0"/>
          </a:endParaRPr>
        </a:p>
      </dgm:t>
    </dgm:pt>
    <dgm:pt modelId="{FDF50BB2-3136-4862-BBC7-5E79688E83D6}" type="parTrans" cxnId="{4956013D-2CC5-47BF-ADE4-9301C8C0B6E8}">
      <dgm:prSet/>
      <dgm:spPr/>
      <dgm:t>
        <a:bodyPr/>
        <a:lstStyle/>
        <a:p>
          <a:endParaRPr lang="en-US"/>
        </a:p>
      </dgm:t>
    </dgm:pt>
    <dgm:pt modelId="{F230A60A-E326-4401-B812-E00A2B7DDEF9}" type="sibTrans" cxnId="{4956013D-2CC5-47BF-ADE4-9301C8C0B6E8}">
      <dgm:prSet/>
      <dgm:spPr/>
      <dgm:t>
        <a:bodyPr/>
        <a:lstStyle/>
        <a:p>
          <a:endParaRPr lang="en-US"/>
        </a:p>
      </dgm:t>
    </dgm:pt>
    <dgm:pt modelId="{791317C3-2AAE-4E77-A34D-E077730B81C5}">
      <dgm:prSet phldrT="[Text]"/>
      <dgm:spPr/>
      <dgm:t>
        <a:bodyPr/>
        <a:lstStyle/>
        <a:p>
          <a:r>
            <a:rPr lang="ru-RU" dirty="0" smtClean="0">
              <a:latin typeface="Arial" pitchFamily="34" charset="0"/>
              <a:cs typeface="Arial" pitchFamily="34" charset="0"/>
            </a:rPr>
            <a:t>Уставные</a:t>
          </a:r>
          <a:r>
            <a:rPr lang="ru-RU" dirty="0" smtClean="0"/>
            <a:t> </a:t>
          </a:r>
          <a:r>
            <a:rPr lang="ru-RU" dirty="0" smtClean="0">
              <a:latin typeface="Arial" pitchFamily="34" charset="0"/>
              <a:cs typeface="Arial" pitchFamily="34" charset="0"/>
            </a:rPr>
            <a:t>органы</a:t>
          </a:r>
          <a:endParaRPr lang="en-US" dirty="0">
            <a:latin typeface="Arial" pitchFamily="34" charset="0"/>
            <a:cs typeface="Arial" pitchFamily="34" charset="0"/>
          </a:endParaRPr>
        </a:p>
      </dgm:t>
    </dgm:pt>
    <dgm:pt modelId="{1DBDAC6F-0910-472E-B83F-DB84C2772C07}" type="parTrans" cxnId="{53646B0A-2F23-4E63-942C-06BA126D087B}">
      <dgm:prSet/>
      <dgm:spPr/>
      <dgm:t>
        <a:bodyPr/>
        <a:lstStyle/>
        <a:p>
          <a:endParaRPr lang="en-US"/>
        </a:p>
      </dgm:t>
    </dgm:pt>
    <dgm:pt modelId="{FDC394E2-7757-4487-A10B-B4460D0EF19E}" type="sibTrans" cxnId="{53646B0A-2F23-4E63-942C-06BA126D087B}">
      <dgm:prSet/>
      <dgm:spPr/>
      <dgm:t>
        <a:bodyPr/>
        <a:lstStyle/>
        <a:p>
          <a:endParaRPr lang="en-US"/>
        </a:p>
      </dgm:t>
    </dgm:pt>
    <dgm:pt modelId="{A228CA01-B4CF-4935-B80F-B292196B3B79}">
      <dgm:prSet phldrT="[Text]"/>
      <dgm:spPr/>
      <dgm:t>
        <a:bodyPr/>
        <a:lstStyle/>
        <a:p>
          <a:r>
            <a:rPr lang="ru-RU" dirty="0" smtClean="0">
              <a:latin typeface="Arial" pitchFamily="34" charset="0"/>
              <a:cs typeface="Arial" pitchFamily="34" charset="0"/>
            </a:rPr>
            <a:t>Совет</a:t>
          </a:r>
          <a:r>
            <a:rPr lang="ru-RU" dirty="0" smtClean="0"/>
            <a:t> </a:t>
          </a:r>
          <a:r>
            <a:rPr lang="ru-RU" dirty="0" smtClean="0">
              <a:latin typeface="Arial" pitchFamily="34" charset="0"/>
              <a:cs typeface="Arial" pitchFamily="34" charset="0"/>
            </a:rPr>
            <a:t>по</a:t>
          </a:r>
          <a:r>
            <a:rPr lang="ru-RU" dirty="0" smtClean="0"/>
            <a:t> </a:t>
          </a:r>
          <a:r>
            <a:rPr lang="ru-RU" dirty="0" smtClean="0">
              <a:latin typeface="Arial" pitchFamily="34" charset="0"/>
              <a:cs typeface="Arial" pitchFamily="34" charset="0"/>
            </a:rPr>
            <a:t>правам</a:t>
          </a:r>
          <a:r>
            <a:rPr lang="ru-RU" dirty="0" smtClean="0"/>
            <a:t> </a:t>
          </a:r>
          <a:r>
            <a:rPr lang="ru-RU" dirty="0" smtClean="0">
              <a:latin typeface="Arial" pitchFamily="34" charset="0"/>
              <a:cs typeface="Arial" pitchFamily="34" charset="0"/>
            </a:rPr>
            <a:t>человека</a:t>
          </a:r>
          <a:endParaRPr lang="en-US" dirty="0">
            <a:latin typeface="Arial" pitchFamily="34" charset="0"/>
            <a:cs typeface="Arial" pitchFamily="34" charset="0"/>
          </a:endParaRPr>
        </a:p>
      </dgm:t>
    </dgm:pt>
    <dgm:pt modelId="{B1801C35-D494-483B-8AC0-2AB9F05DC31C}" type="parTrans" cxnId="{7A2497FC-8EE2-44F8-B0BB-684678E094E3}">
      <dgm:prSet/>
      <dgm:spPr/>
      <dgm:t>
        <a:bodyPr/>
        <a:lstStyle/>
        <a:p>
          <a:endParaRPr lang="en-US"/>
        </a:p>
      </dgm:t>
    </dgm:pt>
    <dgm:pt modelId="{5893E44B-A8D3-4860-9F57-8337347B13A3}" type="sibTrans" cxnId="{7A2497FC-8EE2-44F8-B0BB-684678E094E3}">
      <dgm:prSet/>
      <dgm:spPr/>
      <dgm:t>
        <a:bodyPr/>
        <a:lstStyle/>
        <a:p>
          <a:endParaRPr lang="en-US"/>
        </a:p>
      </dgm:t>
    </dgm:pt>
    <dgm:pt modelId="{91667AF4-E87D-4996-99ED-A7F0F5DBCAB4}">
      <dgm:prSet phldrT="[Text]"/>
      <dgm:spPr/>
      <dgm:t>
        <a:bodyPr/>
        <a:lstStyle/>
        <a:p>
          <a:pPr algn="ctr"/>
          <a:r>
            <a:rPr lang="ru-RU" dirty="0" smtClean="0">
              <a:latin typeface="Arial" pitchFamily="34" charset="0"/>
              <a:cs typeface="Arial" pitchFamily="34" charset="0"/>
            </a:rPr>
            <a:t>Специальные</a:t>
          </a:r>
          <a:endParaRPr lang="en-US" dirty="0" smtClean="0">
            <a:latin typeface="Arial" pitchFamily="34" charset="0"/>
            <a:cs typeface="Arial" pitchFamily="34" charset="0"/>
          </a:endParaRPr>
        </a:p>
        <a:p>
          <a:pPr algn="ctr"/>
          <a:r>
            <a:rPr lang="ru-RU" dirty="0" smtClean="0">
              <a:latin typeface="Arial" pitchFamily="34" charset="0"/>
              <a:cs typeface="Arial" pitchFamily="34" charset="0"/>
            </a:rPr>
            <a:t>процедуры</a:t>
          </a:r>
          <a:r>
            <a:rPr lang="fr-BE" dirty="0" smtClean="0"/>
            <a:t>	</a:t>
          </a:r>
          <a:endParaRPr lang="en-US" dirty="0"/>
        </a:p>
      </dgm:t>
    </dgm:pt>
    <dgm:pt modelId="{AD33D993-5B36-48C5-8413-077B2FC0DD0B}" type="parTrans" cxnId="{EA54567E-664C-44B3-81DF-8FACACDECFDA}">
      <dgm:prSet/>
      <dgm:spPr/>
      <dgm:t>
        <a:bodyPr/>
        <a:lstStyle/>
        <a:p>
          <a:endParaRPr lang="en-US"/>
        </a:p>
      </dgm:t>
    </dgm:pt>
    <dgm:pt modelId="{4884A343-6400-4C54-A421-5C815BC815E1}" type="sibTrans" cxnId="{EA54567E-664C-44B3-81DF-8FACACDECFDA}">
      <dgm:prSet/>
      <dgm:spPr/>
      <dgm:t>
        <a:bodyPr/>
        <a:lstStyle/>
        <a:p>
          <a:endParaRPr lang="en-US"/>
        </a:p>
      </dgm:t>
    </dgm:pt>
    <dgm:pt modelId="{4AC2CDA2-82BA-4F52-BE0B-549B70A268AF}">
      <dgm:prSet/>
      <dgm:spPr/>
      <dgm:t>
        <a:bodyPr/>
        <a:lstStyle/>
        <a:p>
          <a:r>
            <a:rPr lang="ru-RU" dirty="0" smtClean="0">
              <a:latin typeface="Arial" pitchFamily="34" charset="0"/>
              <a:cs typeface="Arial" pitchFamily="34" charset="0"/>
            </a:rPr>
            <a:t>Органы</a:t>
          </a:r>
          <a:r>
            <a:rPr lang="ru-RU" dirty="0" smtClean="0"/>
            <a:t> </a:t>
          </a:r>
          <a:r>
            <a:rPr lang="ru-RU" dirty="0" smtClean="0">
              <a:latin typeface="Arial" pitchFamily="34" charset="0"/>
              <a:cs typeface="Arial" pitchFamily="34" charset="0"/>
            </a:rPr>
            <a:t>на</a:t>
          </a:r>
          <a:r>
            <a:rPr lang="ru-RU" dirty="0" smtClean="0"/>
            <a:t> </a:t>
          </a:r>
          <a:r>
            <a:rPr lang="ru-RU" dirty="0" smtClean="0">
              <a:latin typeface="Arial" pitchFamily="34" charset="0"/>
              <a:cs typeface="Arial" pitchFamily="34" charset="0"/>
            </a:rPr>
            <a:t>основе</a:t>
          </a:r>
          <a:r>
            <a:rPr lang="ru-RU" dirty="0" smtClean="0"/>
            <a:t> </a:t>
          </a:r>
          <a:r>
            <a:rPr lang="ru-RU" dirty="0" smtClean="0">
              <a:latin typeface="Arial" pitchFamily="34" charset="0"/>
              <a:cs typeface="Arial" pitchFamily="34" charset="0"/>
            </a:rPr>
            <a:t>договоров</a:t>
          </a:r>
          <a:endParaRPr lang="en-US" dirty="0">
            <a:latin typeface="Arial" pitchFamily="34" charset="0"/>
            <a:cs typeface="Arial" pitchFamily="34" charset="0"/>
          </a:endParaRPr>
        </a:p>
      </dgm:t>
    </dgm:pt>
    <dgm:pt modelId="{3CB9DB29-841B-4FB1-A6BF-DA4D8319AD53}" type="parTrans" cxnId="{C284951D-0509-4DD0-A9B4-CA4FD664984B}">
      <dgm:prSet/>
      <dgm:spPr/>
      <dgm:t>
        <a:bodyPr/>
        <a:lstStyle/>
        <a:p>
          <a:endParaRPr lang="en-US"/>
        </a:p>
      </dgm:t>
    </dgm:pt>
    <dgm:pt modelId="{34FB917B-9FE0-4D4E-AB47-F4D5D88AEC44}" type="sibTrans" cxnId="{C284951D-0509-4DD0-A9B4-CA4FD664984B}">
      <dgm:prSet/>
      <dgm:spPr/>
      <dgm:t>
        <a:bodyPr/>
        <a:lstStyle/>
        <a:p>
          <a:endParaRPr lang="en-US"/>
        </a:p>
      </dgm:t>
    </dgm:pt>
    <dgm:pt modelId="{5AA225BB-CB48-4555-9303-B85A4B7C3E8B}">
      <dgm:prSet/>
      <dgm:spPr/>
      <dgm:t>
        <a:bodyPr/>
        <a:lstStyle/>
        <a:p>
          <a:r>
            <a:rPr lang="ru-RU" dirty="0" smtClean="0">
              <a:latin typeface="Arial" pitchFamily="34" charset="0"/>
              <a:cs typeface="Arial" pitchFamily="34" charset="0"/>
            </a:rPr>
            <a:t>Универсальный</a:t>
          </a:r>
          <a:r>
            <a:rPr lang="ru-RU" dirty="0" smtClean="0"/>
            <a:t> </a:t>
          </a:r>
          <a:r>
            <a:rPr lang="ru-RU" dirty="0" smtClean="0">
              <a:latin typeface="Arial" pitchFamily="34" charset="0"/>
              <a:cs typeface="Arial" pitchFamily="34" charset="0"/>
            </a:rPr>
            <a:t>периодический</a:t>
          </a:r>
          <a:r>
            <a:rPr lang="ru-RU" dirty="0" smtClean="0"/>
            <a:t> </a:t>
          </a:r>
          <a:r>
            <a:rPr lang="ru-RU" dirty="0" smtClean="0">
              <a:latin typeface="Arial" pitchFamily="34" charset="0"/>
              <a:cs typeface="Arial" pitchFamily="34" charset="0"/>
            </a:rPr>
            <a:t>обзор</a:t>
          </a:r>
          <a:endParaRPr lang="en-US" dirty="0">
            <a:latin typeface="Arial" pitchFamily="34" charset="0"/>
            <a:cs typeface="Arial" pitchFamily="34" charset="0"/>
          </a:endParaRPr>
        </a:p>
      </dgm:t>
    </dgm:pt>
    <dgm:pt modelId="{375E19A5-72FD-4530-92A8-B5C2A9E62C19}" type="parTrans" cxnId="{CB6295C6-2288-4F03-BAE4-8063A03EA777}">
      <dgm:prSet/>
      <dgm:spPr/>
      <dgm:t>
        <a:bodyPr/>
        <a:lstStyle/>
        <a:p>
          <a:endParaRPr lang="en-US"/>
        </a:p>
      </dgm:t>
    </dgm:pt>
    <dgm:pt modelId="{9B1DD7B5-2CE2-4D5E-8699-42EC83CD4E77}" type="sibTrans" cxnId="{CB6295C6-2288-4F03-BAE4-8063A03EA777}">
      <dgm:prSet/>
      <dgm:spPr/>
      <dgm:t>
        <a:bodyPr/>
        <a:lstStyle/>
        <a:p>
          <a:endParaRPr lang="en-US"/>
        </a:p>
      </dgm:t>
    </dgm:pt>
    <dgm:pt modelId="{E0B2942B-280B-437F-9A91-5E9E190438AA}">
      <dgm:prSet/>
      <dgm:spPr/>
      <dgm:t>
        <a:bodyPr/>
        <a:lstStyle/>
        <a:p>
          <a:r>
            <a:rPr lang="ru-RU" dirty="0" smtClean="0">
              <a:latin typeface="Arial" pitchFamily="34" charset="0"/>
              <a:cs typeface="Arial" pitchFamily="34" charset="0"/>
            </a:rPr>
            <a:t>Договорные</a:t>
          </a:r>
          <a:r>
            <a:rPr lang="ru-RU" dirty="0" smtClean="0"/>
            <a:t> </a:t>
          </a:r>
          <a:r>
            <a:rPr lang="ru-RU" dirty="0" smtClean="0">
              <a:latin typeface="Arial" pitchFamily="34" charset="0"/>
              <a:cs typeface="Arial" pitchFamily="34" charset="0"/>
            </a:rPr>
            <a:t>органы</a:t>
          </a:r>
          <a:endParaRPr lang="en-US" dirty="0">
            <a:latin typeface="Arial" pitchFamily="34" charset="0"/>
            <a:cs typeface="Arial" pitchFamily="34" charset="0"/>
          </a:endParaRPr>
        </a:p>
      </dgm:t>
    </dgm:pt>
    <dgm:pt modelId="{83C25EC7-9A9A-42FD-9F4D-BF9D97AA4A57}" type="parTrans" cxnId="{6CED8EF6-3CC0-4317-8124-8192BF2838F5}">
      <dgm:prSet/>
      <dgm:spPr/>
      <dgm:t>
        <a:bodyPr/>
        <a:lstStyle/>
        <a:p>
          <a:endParaRPr lang="en-US"/>
        </a:p>
      </dgm:t>
    </dgm:pt>
    <dgm:pt modelId="{DDEF7043-50D1-420E-A766-037826D7E550}" type="sibTrans" cxnId="{6CED8EF6-3CC0-4317-8124-8192BF2838F5}">
      <dgm:prSet/>
      <dgm:spPr/>
      <dgm:t>
        <a:bodyPr/>
        <a:lstStyle/>
        <a:p>
          <a:endParaRPr lang="en-US"/>
        </a:p>
      </dgm:t>
    </dgm:pt>
    <dgm:pt modelId="{985B93D2-A741-4157-BA06-0A74B5AD756E}" type="pres">
      <dgm:prSet presAssocID="{68E6A0FD-A327-4D6F-80DD-EDE00F1A1089}" presName="hierChild1" presStyleCnt="0">
        <dgm:presLayoutVars>
          <dgm:chPref val="1"/>
          <dgm:dir/>
          <dgm:animOne val="branch"/>
          <dgm:animLvl val="lvl"/>
          <dgm:resizeHandles/>
        </dgm:presLayoutVars>
      </dgm:prSet>
      <dgm:spPr/>
      <dgm:t>
        <a:bodyPr/>
        <a:lstStyle/>
        <a:p>
          <a:endParaRPr lang="en-US"/>
        </a:p>
      </dgm:t>
    </dgm:pt>
    <dgm:pt modelId="{56122F3C-603F-46DA-B89D-59889929F013}" type="pres">
      <dgm:prSet presAssocID="{E0A168E1-1BDC-4C8D-A9DF-C3AFB7937421}" presName="hierRoot1" presStyleCnt="0"/>
      <dgm:spPr/>
      <dgm:t>
        <a:bodyPr/>
        <a:lstStyle/>
        <a:p>
          <a:endParaRPr lang="en-US"/>
        </a:p>
      </dgm:t>
    </dgm:pt>
    <dgm:pt modelId="{9B82E125-F9A5-4664-A859-90D06588611F}" type="pres">
      <dgm:prSet presAssocID="{E0A168E1-1BDC-4C8D-A9DF-C3AFB7937421}" presName="composite" presStyleCnt="0"/>
      <dgm:spPr/>
      <dgm:t>
        <a:bodyPr/>
        <a:lstStyle/>
        <a:p>
          <a:endParaRPr lang="en-US"/>
        </a:p>
      </dgm:t>
    </dgm:pt>
    <dgm:pt modelId="{5AD4008F-86D2-4CDD-8DA1-B713408BE824}" type="pres">
      <dgm:prSet presAssocID="{E0A168E1-1BDC-4C8D-A9DF-C3AFB7937421}" presName="background" presStyleLbl="node0" presStyleIdx="0" presStyleCnt="1"/>
      <dgm:spPr/>
      <dgm:t>
        <a:bodyPr/>
        <a:lstStyle/>
        <a:p>
          <a:endParaRPr lang="en-US"/>
        </a:p>
      </dgm:t>
    </dgm:pt>
    <dgm:pt modelId="{06534268-B7FB-45A0-AB9F-1EEDCEFCF790}" type="pres">
      <dgm:prSet presAssocID="{E0A168E1-1BDC-4C8D-A9DF-C3AFB7937421}" presName="text" presStyleLbl="fgAcc0" presStyleIdx="0" presStyleCnt="1" custScaleX="403758">
        <dgm:presLayoutVars>
          <dgm:chPref val="3"/>
        </dgm:presLayoutVars>
      </dgm:prSet>
      <dgm:spPr/>
      <dgm:t>
        <a:bodyPr/>
        <a:lstStyle/>
        <a:p>
          <a:endParaRPr lang="en-US"/>
        </a:p>
      </dgm:t>
    </dgm:pt>
    <dgm:pt modelId="{3BA5E124-268F-4301-9652-8EF28E9734DB}" type="pres">
      <dgm:prSet presAssocID="{E0A168E1-1BDC-4C8D-A9DF-C3AFB7937421}" presName="hierChild2" presStyleCnt="0"/>
      <dgm:spPr/>
      <dgm:t>
        <a:bodyPr/>
        <a:lstStyle/>
        <a:p>
          <a:endParaRPr lang="en-US"/>
        </a:p>
      </dgm:t>
    </dgm:pt>
    <dgm:pt modelId="{FA1010B2-518B-4BC2-863A-5EECE496B0F5}" type="pres">
      <dgm:prSet presAssocID="{1DBDAC6F-0910-472E-B83F-DB84C2772C07}" presName="Name10" presStyleLbl="parChTrans1D2" presStyleIdx="0" presStyleCnt="2"/>
      <dgm:spPr/>
      <dgm:t>
        <a:bodyPr/>
        <a:lstStyle/>
        <a:p>
          <a:endParaRPr lang="en-US"/>
        </a:p>
      </dgm:t>
    </dgm:pt>
    <dgm:pt modelId="{C3805D84-94D7-4B9F-8690-3A25D4753BF5}" type="pres">
      <dgm:prSet presAssocID="{791317C3-2AAE-4E77-A34D-E077730B81C5}" presName="hierRoot2" presStyleCnt="0"/>
      <dgm:spPr/>
      <dgm:t>
        <a:bodyPr/>
        <a:lstStyle/>
        <a:p>
          <a:endParaRPr lang="en-US"/>
        </a:p>
      </dgm:t>
    </dgm:pt>
    <dgm:pt modelId="{4DCDFC23-5CEE-4ABA-A2DC-18554B31D098}" type="pres">
      <dgm:prSet presAssocID="{791317C3-2AAE-4E77-A34D-E077730B81C5}" presName="composite2" presStyleCnt="0"/>
      <dgm:spPr/>
      <dgm:t>
        <a:bodyPr/>
        <a:lstStyle/>
        <a:p>
          <a:endParaRPr lang="en-US"/>
        </a:p>
      </dgm:t>
    </dgm:pt>
    <dgm:pt modelId="{DD53EA09-5022-46CD-9AB7-344920382D75}" type="pres">
      <dgm:prSet presAssocID="{791317C3-2AAE-4E77-A34D-E077730B81C5}" presName="background2" presStyleLbl="node2" presStyleIdx="0" presStyleCnt="2"/>
      <dgm:spPr/>
      <dgm:t>
        <a:bodyPr/>
        <a:lstStyle/>
        <a:p>
          <a:endParaRPr lang="en-US"/>
        </a:p>
      </dgm:t>
    </dgm:pt>
    <dgm:pt modelId="{8665817F-CA83-4C8D-B697-4A5A93637627}" type="pres">
      <dgm:prSet presAssocID="{791317C3-2AAE-4E77-A34D-E077730B81C5}" presName="text2" presStyleLbl="fgAcc2" presStyleIdx="0" presStyleCnt="2" custScaleX="163725" custLinFactNeighborX="-4769" custLinFactNeighborY="-4694">
        <dgm:presLayoutVars>
          <dgm:chPref val="3"/>
        </dgm:presLayoutVars>
      </dgm:prSet>
      <dgm:spPr/>
      <dgm:t>
        <a:bodyPr/>
        <a:lstStyle/>
        <a:p>
          <a:endParaRPr lang="en-US"/>
        </a:p>
      </dgm:t>
    </dgm:pt>
    <dgm:pt modelId="{B86FAA17-2B3B-426D-A38B-99E99DE90B76}" type="pres">
      <dgm:prSet presAssocID="{791317C3-2AAE-4E77-A34D-E077730B81C5}" presName="hierChild3" presStyleCnt="0"/>
      <dgm:spPr/>
      <dgm:t>
        <a:bodyPr/>
        <a:lstStyle/>
        <a:p>
          <a:endParaRPr lang="en-US"/>
        </a:p>
      </dgm:t>
    </dgm:pt>
    <dgm:pt modelId="{1730B584-8C41-47AF-ABC7-ED186AC93E57}" type="pres">
      <dgm:prSet presAssocID="{B1801C35-D494-483B-8AC0-2AB9F05DC31C}" presName="Name17" presStyleLbl="parChTrans1D3" presStyleIdx="0" presStyleCnt="2"/>
      <dgm:spPr/>
      <dgm:t>
        <a:bodyPr/>
        <a:lstStyle/>
        <a:p>
          <a:endParaRPr lang="en-US"/>
        </a:p>
      </dgm:t>
    </dgm:pt>
    <dgm:pt modelId="{D79DB3F8-BA5E-422F-94D1-30659B6E4DCF}" type="pres">
      <dgm:prSet presAssocID="{A228CA01-B4CF-4935-B80F-B292196B3B79}" presName="hierRoot3" presStyleCnt="0"/>
      <dgm:spPr/>
      <dgm:t>
        <a:bodyPr/>
        <a:lstStyle/>
        <a:p>
          <a:endParaRPr lang="en-US"/>
        </a:p>
      </dgm:t>
    </dgm:pt>
    <dgm:pt modelId="{4EFF00C9-29F9-4D74-A694-062192E75B7F}" type="pres">
      <dgm:prSet presAssocID="{A228CA01-B4CF-4935-B80F-B292196B3B79}" presName="composite3" presStyleCnt="0"/>
      <dgm:spPr/>
      <dgm:t>
        <a:bodyPr/>
        <a:lstStyle/>
        <a:p>
          <a:endParaRPr lang="en-US"/>
        </a:p>
      </dgm:t>
    </dgm:pt>
    <dgm:pt modelId="{F2774FAC-EF00-4D11-865E-F69DDDF59110}" type="pres">
      <dgm:prSet presAssocID="{A228CA01-B4CF-4935-B80F-B292196B3B79}" presName="background3" presStyleLbl="node3" presStyleIdx="0" presStyleCnt="2"/>
      <dgm:spPr/>
      <dgm:t>
        <a:bodyPr/>
        <a:lstStyle/>
        <a:p>
          <a:endParaRPr lang="en-US"/>
        </a:p>
      </dgm:t>
    </dgm:pt>
    <dgm:pt modelId="{D13DF047-CFA1-4E94-8C1E-4489803AD4EC}" type="pres">
      <dgm:prSet presAssocID="{A228CA01-B4CF-4935-B80F-B292196B3B79}" presName="text3" presStyleLbl="fgAcc3" presStyleIdx="0" presStyleCnt="2">
        <dgm:presLayoutVars>
          <dgm:chPref val="3"/>
        </dgm:presLayoutVars>
      </dgm:prSet>
      <dgm:spPr/>
      <dgm:t>
        <a:bodyPr/>
        <a:lstStyle/>
        <a:p>
          <a:endParaRPr lang="en-US"/>
        </a:p>
      </dgm:t>
    </dgm:pt>
    <dgm:pt modelId="{0A053F44-2490-43F0-AD7F-A012AD255C44}" type="pres">
      <dgm:prSet presAssocID="{A228CA01-B4CF-4935-B80F-B292196B3B79}" presName="hierChild4" presStyleCnt="0"/>
      <dgm:spPr/>
      <dgm:t>
        <a:bodyPr/>
        <a:lstStyle/>
        <a:p>
          <a:endParaRPr lang="en-US"/>
        </a:p>
      </dgm:t>
    </dgm:pt>
    <dgm:pt modelId="{CDCEE97D-6403-44A4-89C2-04DFD9E60E25}" type="pres">
      <dgm:prSet presAssocID="{AD33D993-5B36-48C5-8413-077B2FC0DD0B}" presName="Name23" presStyleLbl="parChTrans1D4" presStyleIdx="0" presStyleCnt="2"/>
      <dgm:spPr/>
      <dgm:t>
        <a:bodyPr/>
        <a:lstStyle/>
        <a:p>
          <a:endParaRPr lang="en-US"/>
        </a:p>
      </dgm:t>
    </dgm:pt>
    <dgm:pt modelId="{E5AC54F6-A09B-4517-AB19-839F9A8E8B68}" type="pres">
      <dgm:prSet presAssocID="{91667AF4-E87D-4996-99ED-A7F0F5DBCAB4}" presName="hierRoot4" presStyleCnt="0"/>
      <dgm:spPr/>
      <dgm:t>
        <a:bodyPr/>
        <a:lstStyle/>
        <a:p>
          <a:endParaRPr lang="en-US"/>
        </a:p>
      </dgm:t>
    </dgm:pt>
    <dgm:pt modelId="{47EB034D-44B7-4322-BEBE-FD2AD8B6E60F}" type="pres">
      <dgm:prSet presAssocID="{91667AF4-E87D-4996-99ED-A7F0F5DBCAB4}" presName="composite4" presStyleCnt="0"/>
      <dgm:spPr/>
      <dgm:t>
        <a:bodyPr/>
        <a:lstStyle/>
        <a:p>
          <a:endParaRPr lang="en-US"/>
        </a:p>
      </dgm:t>
    </dgm:pt>
    <dgm:pt modelId="{2D2EFD1B-43FF-40A1-B7AB-1E5DE878FA4A}" type="pres">
      <dgm:prSet presAssocID="{91667AF4-E87D-4996-99ED-A7F0F5DBCAB4}" presName="background4" presStyleLbl="node4" presStyleIdx="0" presStyleCnt="2"/>
      <dgm:spPr/>
      <dgm:t>
        <a:bodyPr/>
        <a:lstStyle/>
        <a:p>
          <a:endParaRPr lang="en-US"/>
        </a:p>
      </dgm:t>
    </dgm:pt>
    <dgm:pt modelId="{349172D1-9512-428B-910F-8D0ACAE3CDD2}" type="pres">
      <dgm:prSet presAssocID="{91667AF4-E87D-4996-99ED-A7F0F5DBCAB4}" presName="text4" presStyleLbl="fgAcc4" presStyleIdx="0" presStyleCnt="2">
        <dgm:presLayoutVars>
          <dgm:chPref val="3"/>
        </dgm:presLayoutVars>
      </dgm:prSet>
      <dgm:spPr/>
      <dgm:t>
        <a:bodyPr/>
        <a:lstStyle/>
        <a:p>
          <a:endParaRPr lang="en-US"/>
        </a:p>
      </dgm:t>
    </dgm:pt>
    <dgm:pt modelId="{A39E17AE-7746-4EE9-99B3-F304E2B5DD8D}" type="pres">
      <dgm:prSet presAssocID="{91667AF4-E87D-4996-99ED-A7F0F5DBCAB4}" presName="hierChild5" presStyleCnt="0"/>
      <dgm:spPr/>
      <dgm:t>
        <a:bodyPr/>
        <a:lstStyle/>
        <a:p>
          <a:endParaRPr lang="en-US"/>
        </a:p>
      </dgm:t>
    </dgm:pt>
    <dgm:pt modelId="{BCCB3B74-52B8-4733-AB20-18C1315ECC0E}" type="pres">
      <dgm:prSet presAssocID="{375E19A5-72FD-4530-92A8-B5C2A9E62C19}" presName="Name23" presStyleLbl="parChTrans1D4" presStyleIdx="1" presStyleCnt="2"/>
      <dgm:spPr/>
      <dgm:t>
        <a:bodyPr/>
        <a:lstStyle/>
        <a:p>
          <a:endParaRPr lang="en-US"/>
        </a:p>
      </dgm:t>
    </dgm:pt>
    <dgm:pt modelId="{D433642E-7939-424C-8DB4-4D81B3DC1891}" type="pres">
      <dgm:prSet presAssocID="{5AA225BB-CB48-4555-9303-B85A4B7C3E8B}" presName="hierRoot4" presStyleCnt="0"/>
      <dgm:spPr/>
      <dgm:t>
        <a:bodyPr/>
        <a:lstStyle/>
        <a:p>
          <a:endParaRPr lang="en-US"/>
        </a:p>
      </dgm:t>
    </dgm:pt>
    <dgm:pt modelId="{3C9488AB-82FD-4206-A066-F7BD9588C365}" type="pres">
      <dgm:prSet presAssocID="{5AA225BB-CB48-4555-9303-B85A4B7C3E8B}" presName="composite4" presStyleCnt="0"/>
      <dgm:spPr/>
      <dgm:t>
        <a:bodyPr/>
        <a:lstStyle/>
        <a:p>
          <a:endParaRPr lang="en-US"/>
        </a:p>
      </dgm:t>
    </dgm:pt>
    <dgm:pt modelId="{3FC4CF64-098F-4012-A1AB-5157B322BD45}" type="pres">
      <dgm:prSet presAssocID="{5AA225BB-CB48-4555-9303-B85A4B7C3E8B}" presName="background4" presStyleLbl="node4" presStyleIdx="1" presStyleCnt="2"/>
      <dgm:spPr/>
      <dgm:t>
        <a:bodyPr/>
        <a:lstStyle/>
        <a:p>
          <a:endParaRPr lang="en-US"/>
        </a:p>
      </dgm:t>
    </dgm:pt>
    <dgm:pt modelId="{89175DDA-C5AD-4975-8B15-D661EB10C464}" type="pres">
      <dgm:prSet presAssocID="{5AA225BB-CB48-4555-9303-B85A4B7C3E8B}" presName="text4" presStyleLbl="fgAcc4" presStyleIdx="1" presStyleCnt="2">
        <dgm:presLayoutVars>
          <dgm:chPref val="3"/>
        </dgm:presLayoutVars>
      </dgm:prSet>
      <dgm:spPr/>
      <dgm:t>
        <a:bodyPr/>
        <a:lstStyle/>
        <a:p>
          <a:endParaRPr lang="en-US"/>
        </a:p>
      </dgm:t>
    </dgm:pt>
    <dgm:pt modelId="{E822EFD5-26AA-4FC3-9F28-2010B0B43926}" type="pres">
      <dgm:prSet presAssocID="{5AA225BB-CB48-4555-9303-B85A4B7C3E8B}" presName="hierChild5" presStyleCnt="0"/>
      <dgm:spPr/>
      <dgm:t>
        <a:bodyPr/>
        <a:lstStyle/>
        <a:p>
          <a:endParaRPr lang="en-US"/>
        </a:p>
      </dgm:t>
    </dgm:pt>
    <dgm:pt modelId="{F8091475-8A39-46C0-BD32-3546E95F80D7}" type="pres">
      <dgm:prSet presAssocID="{3CB9DB29-841B-4FB1-A6BF-DA4D8319AD53}" presName="Name10" presStyleLbl="parChTrans1D2" presStyleIdx="1" presStyleCnt="2"/>
      <dgm:spPr/>
      <dgm:t>
        <a:bodyPr/>
        <a:lstStyle/>
        <a:p>
          <a:endParaRPr lang="en-US"/>
        </a:p>
      </dgm:t>
    </dgm:pt>
    <dgm:pt modelId="{70CA7453-1113-4181-96BF-C80FA60E2B00}" type="pres">
      <dgm:prSet presAssocID="{4AC2CDA2-82BA-4F52-BE0B-549B70A268AF}" presName="hierRoot2" presStyleCnt="0"/>
      <dgm:spPr/>
      <dgm:t>
        <a:bodyPr/>
        <a:lstStyle/>
        <a:p>
          <a:endParaRPr lang="en-US"/>
        </a:p>
      </dgm:t>
    </dgm:pt>
    <dgm:pt modelId="{97626A67-FEEC-442B-8391-E50065C84D77}" type="pres">
      <dgm:prSet presAssocID="{4AC2CDA2-82BA-4F52-BE0B-549B70A268AF}" presName="composite2" presStyleCnt="0"/>
      <dgm:spPr/>
      <dgm:t>
        <a:bodyPr/>
        <a:lstStyle/>
        <a:p>
          <a:endParaRPr lang="en-US"/>
        </a:p>
      </dgm:t>
    </dgm:pt>
    <dgm:pt modelId="{F635EE2A-0A53-4327-8A41-4B26DE8D1BF4}" type="pres">
      <dgm:prSet presAssocID="{4AC2CDA2-82BA-4F52-BE0B-549B70A268AF}" presName="background2" presStyleLbl="node2" presStyleIdx="1" presStyleCnt="2"/>
      <dgm:spPr/>
      <dgm:t>
        <a:bodyPr/>
        <a:lstStyle/>
        <a:p>
          <a:endParaRPr lang="en-US"/>
        </a:p>
      </dgm:t>
    </dgm:pt>
    <dgm:pt modelId="{66AFEB14-CA5F-4D5C-B1C2-25ACF131A3A6}" type="pres">
      <dgm:prSet presAssocID="{4AC2CDA2-82BA-4F52-BE0B-549B70A268AF}" presName="text2" presStyleLbl="fgAcc2" presStyleIdx="1" presStyleCnt="2" custScaleX="167536">
        <dgm:presLayoutVars>
          <dgm:chPref val="3"/>
        </dgm:presLayoutVars>
      </dgm:prSet>
      <dgm:spPr/>
      <dgm:t>
        <a:bodyPr/>
        <a:lstStyle/>
        <a:p>
          <a:endParaRPr lang="en-US"/>
        </a:p>
      </dgm:t>
    </dgm:pt>
    <dgm:pt modelId="{86045A28-0A99-4642-B501-22CEBC367061}" type="pres">
      <dgm:prSet presAssocID="{4AC2CDA2-82BA-4F52-BE0B-549B70A268AF}" presName="hierChild3" presStyleCnt="0"/>
      <dgm:spPr/>
      <dgm:t>
        <a:bodyPr/>
        <a:lstStyle/>
        <a:p>
          <a:endParaRPr lang="en-US"/>
        </a:p>
      </dgm:t>
    </dgm:pt>
    <dgm:pt modelId="{9054D4FE-29CD-4512-8974-EF8D5F99A86F}" type="pres">
      <dgm:prSet presAssocID="{83C25EC7-9A9A-42FD-9F4D-BF9D97AA4A57}" presName="Name17" presStyleLbl="parChTrans1D3" presStyleIdx="1" presStyleCnt="2"/>
      <dgm:spPr/>
      <dgm:t>
        <a:bodyPr/>
        <a:lstStyle/>
        <a:p>
          <a:endParaRPr lang="en-US"/>
        </a:p>
      </dgm:t>
    </dgm:pt>
    <dgm:pt modelId="{C8984195-EA71-45B6-9C86-BECD55068393}" type="pres">
      <dgm:prSet presAssocID="{E0B2942B-280B-437F-9A91-5E9E190438AA}" presName="hierRoot3" presStyleCnt="0"/>
      <dgm:spPr/>
      <dgm:t>
        <a:bodyPr/>
        <a:lstStyle/>
        <a:p>
          <a:endParaRPr lang="en-US"/>
        </a:p>
      </dgm:t>
    </dgm:pt>
    <dgm:pt modelId="{E53346AD-8042-456F-A1D2-336A81414677}" type="pres">
      <dgm:prSet presAssocID="{E0B2942B-280B-437F-9A91-5E9E190438AA}" presName="composite3" presStyleCnt="0"/>
      <dgm:spPr/>
      <dgm:t>
        <a:bodyPr/>
        <a:lstStyle/>
        <a:p>
          <a:endParaRPr lang="en-US"/>
        </a:p>
      </dgm:t>
    </dgm:pt>
    <dgm:pt modelId="{5B7F41B8-45CB-4E2B-84A8-74BB27707F84}" type="pres">
      <dgm:prSet presAssocID="{E0B2942B-280B-437F-9A91-5E9E190438AA}" presName="background3" presStyleLbl="node3" presStyleIdx="1" presStyleCnt="2"/>
      <dgm:spPr/>
      <dgm:t>
        <a:bodyPr/>
        <a:lstStyle/>
        <a:p>
          <a:endParaRPr lang="en-US"/>
        </a:p>
      </dgm:t>
    </dgm:pt>
    <dgm:pt modelId="{9CB17C82-2111-44BC-A47D-C5E691E4E212}" type="pres">
      <dgm:prSet presAssocID="{E0B2942B-280B-437F-9A91-5E9E190438AA}" presName="text3" presStyleLbl="fgAcc3" presStyleIdx="1" presStyleCnt="2">
        <dgm:presLayoutVars>
          <dgm:chPref val="3"/>
        </dgm:presLayoutVars>
      </dgm:prSet>
      <dgm:spPr/>
      <dgm:t>
        <a:bodyPr/>
        <a:lstStyle/>
        <a:p>
          <a:endParaRPr lang="en-US"/>
        </a:p>
      </dgm:t>
    </dgm:pt>
    <dgm:pt modelId="{9F1F7963-7D8D-420D-BC3C-8EB628C556C7}" type="pres">
      <dgm:prSet presAssocID="{E0B2942B-280B-437F-9A91-5E9E190438AA}" presName="hierChild4" presStyleCnt="0"/>
      <dgm:spPr/>
      <dgm:t>
        <a:bodyPr/>
        <a:lstStyle/>
        <a:p>
          <a:endParaRPr lang="en-US"/>
        </a:p>
      </dgm:t>
    </dgm:pt>
  </dgm:ptLst>
  <dgm:cxnLst>
    <dgm:cxn modelId="{5F2225D5-9742-4F73-AE88-0041F8E73A8A}" type="presOf" srcId="{4AC2CDA2-82BA-4F52-BE0B-549B70A268AF}" destId="{66AFEB14-CA5F-4D5C-B1C2-25ACF131A3A6}" srcOrd="0" destOrd="0" presId="urn:microsoft.com/office/officeart/2005/8/layout/hierarchy1"/>
    <dgm:cxn modelId="{C73FD5E4-0429-40A5-802F-0CA88F85ABE0}" type="presOf" srcId="{91667AF4-E87D-4996-99ED-A7F0F5DBCAB4}" destId="{349172D1-9512-428B-910F-8D0ACAE3CDD2}" srcOrd="0" destOrd="0" presId="urn:microsoft.com/office/officeart/2005/8/layout/hierarchy1"/>
    <dgm:cxn modelId="{8287E4B8-3BB3-4B7D-BFCD-E1361F05F77F}" type="presOf" srcId="{A228CA01-B4CF-4935-B80F-B292196B3B79}" destId="{D13DF047-CFA1-4E94-8C1E-4489803AD4EC}" srcOrd="0" destOrd="0" presId="urn:microsoft.com/office/officeart/2005/8/layout/hierarchy1"/>
    <dgm:cxn modelId="{7A2497FC-8EE2-44F8-B0BB-684678E094E3}" srcId="{791317C3-2AAE-4E77-A34D-E077730B81C5}" destId="{A228CA01-B4CF-4935-B80F-B292196B3B79}" srcOrd="0" destOrd="0" parTransId="{B1801C35-D494-483B-8AC0-2AB9F05DC31C}" sibTransId="{5893E44B-A8D3-4860-9F57-8337347B13A3}"/>
    <dgm:cxn modelId="{C1941628-6D8E-4C0A-A33E-F99A6B69AAD0}" type="presOf" srcId="{B1801C35-D494-483B-8AC0-2AB9F05DC31C}" destId="{1730B584-8C41-47AF-ABC7-ED186AC93E57}" srcOrd="0" destOrd="0" presId="urn:microsoft.com/office/officeart/2005/8/layout/hierarchy1"/>
    <dgm:cxn modelId="{72F9FD7F-61FD-4ECC-A2E3-4EA4AEFDAA33}" type="presOf" srcId="{E0B2942B-280B-437F-9A91-5E9E190438AA}" destId="{9CB17C82-2111-44BC-A47D-C5E691E4E212}" srcOrd="0" destOrd="0" presId="urn:microsoft.com/office/officeart/2005/8/layout/hierarchy1"/>
    <dgm:cxn modelId="{7DBB66E0-18A7-4902-879E-06C54405F9BB}" type="presOf" srcId="{68E6A0FD-A327-4D6F-80DD-EDE00F1A1089}" destId="{985B93D2-A741-4157-BA06-0A74B5AD756E}" srcOrd="0" destOrd="0" presId="urn:microsoft.com/office/officeart/2005/8/layout/hierarchy1"/>
    <dgm:cxn modelId="{CB6295C6-2288-4F03-BAE4-8063A03EA777}" srcId="{A228CA01-B4CF-4935-B80F-B292196B3B79}" destId="{5AA225BB-CB48-4555-9303-B85A4B7C3E8B}" srcOrd="1" destOrd="0" parTransId="{375E19A5-72FD-4530-92A8-B5C2A9E62C19}" sibTransId="{9B1DD7B5-2CE2-4D5E-8699-42EC83CD4E77}"/>
    <dgm:cxn modelId="{39069DA2-E0E8-44A6-B4A7-A119FB332E3E}" type="presOf" srcId="{791317C3-2AAE-4E77-A34D-E077730B81C5}" destId="{8665817F-CA83-4C8D-B697-4A5A93637627}" srcOrd="0" destOrd="0" presId="urn:microsoft.com/office/officeart/2005/8/layout/hierarchy1"/>
    <dgm:cxn modelId="{9C1B37B0-77E4-4EB7-896D-B4549C36C11E}" type="presOf" srcId="{AD33D993-5B36-48C5-8413-077B2FC0DD0B}" destId="{CDCEE97D-6403-44A4-89C2-04DFD9E60E25}" srcOrd="0" destOrd="0" presId="urn:microsoft.com/office/officeart/2005/8/layout/hierarchy1"/>
    <dgm:cxn modelId="{343DBDF5-BDEE-445B-B38E-716D3C1132F0}" type="presOf" srcId="{83C25EC7-9A9A-42FD-9F4D-BF9D97AA4A57}" destId="{9054D4FE-29CD-4512-8974-EF8D5F99A86F}" srcOrd="0" destOrd="0" presId="urn:microsoft.com/office/officeart/2005/8/layout/hierarchy1"/>
    <dgm:cxn modelId="{F82F4D32-9981-4B3B-B572-50AFA3D11990}" type="presOf" srcId="{E0A168E1-1BDC-4C8D-A9DF-C3AFB7937421}" destId="{06534268-B7FB-45A0-AB9F-1EEDCEFCF790}" srcOrd="0" destOrd="0" presId="urn:microsoft.com/office/officeart/2005/8/layout/hierarchy1"/>
    <dgm:cxn modelId="{19BE87CD-4B93-4F08-AFF6-4294D3256540}" type="presOf" srcId="{375E19A5-72FD-4530-92A8-B5C2A9E62C19}" destId="{BCCB3B74-52B8-4733-AB20-18C1315ECC0E}" srcOrd="0" destOrd="0" presId="urn:microsoft.com/office/officeart/2005/8/layout/hierarchy1"/>
    <dgm:cxn modelId="{4F571177-209D-49FB-8994-939020BE03AD}" type="presOf" srcId="{5AA225BB-CB48-4555-9303-B85A4B7C3E8B}" destId="{89175DDA-C5AD-4975-8B15-D661EB10C464}" srcOrd="0" destOrd="0" presId="urn:microsoft.com/office/officeart/2005/8/layout/hierarchy1"/>
    <dgm:cxn modelId="{B530846F-64DA-436F-AAA9-B7665A0986E0}" type="presOf" srcId="{3CB9DB29-841B-4FB1-A6BF-DA4D8319AD53}" destId="{F8091475-8A39-46C0-BD32-3546E95F80D7}" srcOrd="0" destOrd="0" presId="urn:microsoft.com/office/officeart/2005/8/layout/hierarchy1"/>
    <dgm:cxn modelId="{6CED8EF6-3CC0-4317-8124-8192BF2838F5}" srcId="{4AC2CDA2-82BA-4F52-BE0B-549B70A268AF}" destId="{E0B2942B-280B-437F-9A91-5E9E190438AA}" srcOrd="0" destOrd="0" parTransId="{83C25EC7-9A9A-42FD-9F4D-BF9D97AA4A57}" sibTransId="{DDEF7043-50D1-420E-A766-037826D7E550}"/>
    <dgm:cxn modelId="{C284951D-0509-4DD0-A9B4-CA4FD664984B}" srcId="{E0A168E1-1BDC-4C8D-A9DF-C3AFB7937421}" destId="{4AC2CDA2-82BA-4F52-BE0B-549B70A268AF}" srcOrd="1" destOrd="0" parTransId="{3CB9DB29-841B-4FB1-A6BF-DA4D8319AD53}" sibTransId="{34FB917B-9FE0-4D4E-AB47-F4D5D88AEC44}"/>
    <dgm:cxn modelId="{4956013D-2CC5-47BF-ADE4-9301C8C0B6E8}" srcId="{68E6A0FD-A327-4D6F-80DD-EDE00F1A1089}" destId="{E0A168E1-1BDC-4C8D-A9DF-C3AFB7937421}" srcOrd="0" destOrd="0" parTransId="{FDF50BB2-3136-4862-BBC7-5E79688E83D6}" sibTransId="{F230A60A-E326-4401-B812-E00A2B7DDEF9}"/>
    <dgm:cxn modelId="{53646B0A-2F23-4E63-942C-06BA126D087B}" srcId="{E0A168E1-1BDC-4C8D-A9DF-C3AFB7937421}" destId="{791317C3-2AAE-4E77-A34D-E077730B81C5}" srcOrd="0" destOrd="0" parTransId="{1DBDAC6F-0910-472E-B83F-DB84C2772C07}" sibTransId="{FDC394E2-7757-4487-A10B-B4460D0EF19E}"/>
    <dgm:cxn modelId="{F1F00294-3024-43C1-84C3-E9507FE68EC9}" type="presOf" srcId="{1DBDAC6F-0910-472E-B83F-DB84C2772C07}" destId="{FA1010B2-518B-4BC2-863A-5EECE496B0F5}" srcOrd="0" destOrd="0" presId="urn:microsoft.com/office/officeart/2005/8/layout/hierarchy1"/>
    <dgm:cxn modelId="{EA54567E-664C-44B3-81DF-8FACACDECFDA}" srcId="{A228CA01-B4CF-4935-B80F-B292196B3B79}" destId="{91667AF4-E87D-4996-99ED-A7F0F5DBCAB4}" srcOrd="0" destOrd="0" parTransId="{AD33D993-5B36-48C5-8413-077B2FC0DD0B}" sibTransId="{4884A343-6400-4C54-A421-5C815BC815E1}"/>
    <dgm:cxn modelId="{CD0BC9DF-41ED-4244-9FC4-31C156AB8A59}" type="presParOf" srcId="{985B93D2-A741-4157-BA06-0A74B5AD756E}" destId="{56122F3C-603F-46DA-B89D-59889929F013}" srcOrd="0" destOrd="0" presId="urn:microsoft.com/office/officeart/2005/8/layout/hierarchy1"/>
    <dgm:cxn modelId="{18CB87F3-1733-4775-9347-7C1DA7C22291}" type="presParOf" srcId="{56122F3C-603F-46DA-B89D-59889929F013}" destId="{9B82E125-F9A5-4664-A859-90D06588611F}" srcOrd="0" destOrd="0" presId="urn:microsoft.com/office/officeart/2005/8/layout/hierarchy1"/>
    <dgm:cxn modelId="{610244F8-4EA1-4731-9C69-E4CE7C3AB2A6}" type="presParOf" srcId="{9B82E125-F9A5-4664-A859-90D06588611F}" destId="{5AD4008F-86D2-4CDD-8DA1-B713408BE824}" srcOrd="0" destOrd="0" presId="urn:microsoft.com/office/officeart/2005/8/layout/hierarchy1"/>
    <dgm:cxn modelId="{338B9933-4923-4607-AB05-EB617F8C2ABD}" type="presParOf" srcId="{9B82E125-F9A5-4664-A859-90D06588611F}" destId="{06534268-B7FB-45A0-AB9F-1EEDCEFCF790}" srcOrd="1" destOrd="0" presId="urn:microsoft.com/office/officeart/2005/8/layout/hierarchy1"/>
    <dgm:cxn modelId="{BA85C594-ED78-4771-9AD9-90BD7E3F4ACB}" type="presParOf" srcId="{56122F3C-603F-46DA-B89D-59889929F013}" destId="{3BA5E124-268F-4301-9652-8EF28E9734DB}" srcOrd="1" destOrd="0" presId="urn:microsoft.com/office/officeart/2005/8/layout/hierarchy1"/>
    <dgm:cxn modelId="{CBD383A7-4C0F-4D99-9068-5C10E80E56F4}" type="presParOf" srcId="{3BA5E124-268F-4301-9652-8EF28E9734DB}" destId="{FA1010B2-518B-4BC2-863A-5EECE496B0F5}" srcOrd="0" destOrd="0" presId="urn:microsoft.com/office/officeart/2005/8/layout/hierarchy1"/>
    <dgm:cxn modelId="{5F2A28EA-7717-42D0-BBC5-8C941FBA583A}" type="presParOf" srcId="{3BA5E124-268F-4301-9652-8EF28E9734DB}" destId="{C3805D84-94D7-4B9F-8690-3A25D4753BF5}" srcOrd="1" destOrd="0" presId="urn:microsoft.com/office/officeart/2005/8/layout/hierarchy1"/>
    <dgm:cxn modelId="{09666412-9112-4684-823E-F8A9D0552908}" type="presParOf" srcId="{C3805D84-94D7-4B9F-8690-3A25D4753BF5}" destId="{4DCDFC23-5CEE-4ABA-A2DC-18554B31D098}" srcOrd="0" destOrd="0" presId="urn:microsoft.com/office/officeart/2005/8/layout/hierarchy1"/>
    <dgm:cxn modelId="{CBAD31BD-17A9-4009-8F78-6D33AE9FD567}" type="presParOf" srcId="{4DCDFC23-5CEE-4ABA-A2DC-18554B31D098}" destId="{DD53EA09-5022-46CD-9AB7-344920382D75}" srcOrd="0" destOrd="0" presId="urn:microsoft.com/office/officeart/2005/8/layout/hierarchy1"/>
    <dgm:cxn modelId="{E560B1F9-B52B-4138-B2C9-5DC9D5148BDB}" type="presParOf" srcId="{4DCDFC23-5CEE-4ABA-A2DC-18554B31D098}" destId="{8665817F-CA83-4C8D-B697-4A5A93637627}" srcOrd="1" destOrd="0" presId="urn:microsoft.com/office/officeart/2005/8/layout/hierarchy1"/>
    <dgm:cxn modelId="{1C6AFA3D-C2B9-46A5-801B-D750AF3E1188}" type="presParOf" srcId="{C3805D84-94D7-4B9F-8690-3A25D4753BF5}" destId="{B86FAA17-2B3B-426D-A38B-99E99DE90B76}" srcOrd="1" destOrd="0" presId="urn:microsoft.com/office/officeart/2005/8/layout/hierarchy1"/>
    <dgm:cxn modelId="{BE922014-D5FC-4398-AF9A-89FE5E57478A}" type="presParOf" srcId="{B86FAA17-2B3B-426D-A38B-99E99DE90B76}" destId="{1730B584-8C41-47AF-ABC7-ED186AC93E57}" srcOrd="0" destOrd="0" presId="urn:microsoft.com/office/officeart/2005/8/layout/hierarchy1"/>
    <dgm:cxn modelId="{7C1357AE-70B3-4688-B307-60F8B46E5124}" type="presParOf" srcId="{B86FAA17-2B3B-426D-A38B-99E99DE90B76}" destId="{D79DB3F8-BA5E-422F-94D1-30659B6E4DCF}" srcOrd="1" destOrd="0" presId="urn:microsoft.com/office/officeart/2005/8/layout/hierarchy1"/>
    <dgm:cxn modelId="{FDF9CBED-7511-4B4A-844B-D247F00B4D8C}" type="presParOf" srcId="{D79DB3F8-BA5E-422F-94D1-30659B6E4DCF}" destId="{4EFF00C9-29F9-4D74-A694-062192E75B7F}" srcOrd="0" destOrd="0" presId="urn:microsoft.com/office/officeart/2005/8/layout/hierarchy1"/>
    <dgm:cxn modelId="{129816C2-1F4A-42F8-B9DC-191FC5BBEE9B}" type="presParOf" srcId="{4EFF00C9-29F9-4D74-A694-062192E75B7F}" destId="{F2774FAC-EF00-4D11-865E-F69DDDF59110}" srcOrd="0" destOrd="0" presId="urn:microsoft.com/office/officeart/2005/8/layout/hierarchy1"/>
    <dgm:cxn modelId="{EAE95C7A-6D2C-426F-BC38-94F22F295CC3}" type="presParOf" srcId="{4EFF00C9-29F9-4D74-A694-062192E75B7F}" destId="{D13DF047-CFA1-4E94-8C1E-4489803AD4EC}" srcOrd="1" destOrd="0" presId="urn:microsoft.com/office/officeart/2005/8/layout/hierarchy1"/>
    <dgm:cxn modelId="{B6041F4B-D3F4-48F7-B257-A46799CF6D12}" type="presParOf" srcId="{D79DB3F8-BA5E-422F-94D1-30659B6E4DCF}" destId="{0A053F44-2490-43F0-AD7F-A012AD255C44}" srcOrd="1" destOrd="0" presId="urn:microsoft.com/office/officeart/2005/8/layout/hierarchy1"/>
    <dgm:cxn modelId="{6624CC5D-260F-4F84-80D3-2B71879225FC}" type="presParOf" srcId="{0A053F44-2490-43F0-AD7F-A012AD255C44}" destId="{CDCEE97D-6403-44A4-89C2-04DFD9E60E25}" srcOrd="0" destOrd="0" presId="urn:microsoft.com/office/officeart/2005/8/layout/hierarchy1"/>
    <dgm:cxn modelId="{31CC2146-B91C-49A3-95B0-B401F7B6A35D}" type="presParOf" srcId="{0A053F44-2490-43F0-AD7F-A012AD255C44}" destId="{E5AC54F6-A09B-4517-AB19-839F9A8E8B68}" srcOrd="1" destOrd="0" presId="urn:microsoft.com/office/officeart/2005/8/layout/hierarchy1"/>
    <dgm:cxn modelId="{247C6A97-8418-4F7D-B51E-2BF6A73D7613}" type="presParOf" srcId="{E5AC54F6-A09B-4517-AB19-839F9A8E8B68}" destId="{47EB034D-44B7-4322-BEBE-FD2AD8B6E60F}" srcOrd="0" destOrd="0" presId="urn:microsoft.com/office/officeart/2005/8/layout/hierarchy1"/>
    <dgm:cxn modelId="{A66B3ADA-AE6B-4B6A-8405-45EFBB2CD974}" type="presParOf" srcId="{47EB034D-44B7-4322-BEBE-FD2AD8B6E60F}" destId="{2D2EFD1B-43FF-40A1-B7AB-1E5DE878FA4A}" srcOrd="0" destOrd="0" presId="urn:microsoft.com/office/officeart/2005/8/layout/hierarchy1"/>
    <dgm:cxn modelId="{13275C9C-5B05-4437-9AF7-76ADEF871545}" type="presParOf" srcId="{47EB034D-44B7-4322-BEBE-FD2AD8B6E60F}" destId="{349172D1-9512-428B-910F-8D0ACAE3CDD2}" srcOrd="1" destOrd="0" presId="urn:microsoft.com/office/officeart/2005/8/layout/hierarchy1"/>
    <dgm:cxn modelId="{D2306980-3417-4CAC-A1A2-F337596D48CB}" type="presParOf" srcId="{E5AC54F6-A09B-4517-AB19-839F9A8E8B68}" destId="{A39E17AE-7746-4EE9-99B3-F304E2B5DD8D}" srcOrd="1" destOrd="0" presId="urn:microsoft.com/office/officeart/2005/8/layout/hierarchy1"/>
    <dgm:cxn modelId="{2EBCD5F2-2BD5-47EB-BFFF-1266281F8950}" type="presParOf" srcId="{0A053F44-2490-43F0-AD7F-A012AD255C44}" destId="{BCCB3B74-52B8-4733-AB20-18C1315ECC0E}" srcOrd="2" destOrd="0" presId="urn:microsoft.com/office/officeart/2005/8/layout/hierarchy1"/>
    <dgm:cxn modelId="{778C2498-2534-4A6A-AA1D-85F1F4AC90F2}" type="presParOf" srcId="{0A053F44-2490-43F0-AD7F-A012AD255C44}" destId="{D433642E-7939-424C-8DB4-4D81B3DC1891}" srcOrd="3" destOrd="0" presId="urn:microsoft.com/office/officeart/2005/8/layout/hierarchy1"/>
    <dgm:cxn modelId="{50F44163-F1E2-4D2A-902E-413C14C11C04}" type="presParOf" srcId="{D433642E-7939-424C-8DB4-4D81B3DC1891}" destId="{3C9488AB-82FD-4206-A066-F7BD9588C365}" srcOrd="0" destOrd="0" presId="urn:microsoft.com/office/officeart/2005/8/layout/hierarchy1"/>
    <dgm:cxn modelId="{47647DF1-E6AC-458E-959C-5F1138B4C350}" type="presParOf" srcId="{3C9488AB-82FD-4206-A066-F7BD9588C365}" destId="{3FC4CF64-098F-4012-A1AB-5157B322BD45}" srcOrd="0" destOrd="0" presId="urn:microsoft.com/office/officeart/2005/8/layout/hierarchy1"/>
    <dgm:cxn modelId="{F3CDE3FD-FBE5-4941-B240-A9396D2FE2BB}" type="presParOf" srcId="{3C9488AB-82FD-4206-A066-F7BD9588C365}" destId="{89175DDA-C5AD-4975-8B15-D661EB10C464}" srcOrd="1" destOrd="0" presId="urn:microsoft.com/office/officeart/2005/8/layout/hierarchy1"/>
    <dgm:cxn modelId="{00A7CC7D-5B16-442C-9AE8-57CAF1E73ADC}" type="presParOf" srcId="{D433642E-7939-424C-8DB4-4D81B3DC1891}" destId="{E822EFD5-26AA-4FC3-9F28-2010B0B43926}" srcOrd="1" destOrd="0" presId="urn:microsoft.com/office/officeart/2005/8/layout/hierarchy1"/>
    <dgm:cxn modelId="{FEDDBF1A-71FE-471C-9CAC-2171D9184FF6}" type="presParOf" srcId="{3BA5E124-268F-4301-9652-8EF28E9734DB}" destId="{F8091475-8A39-46C0-BD32-3546E95F80D7}" srcOrd="2" destOrd="0" presId="urn:microsoft.com/office/officeart/2005/8/layout/hierarchy1"/>
    <dgm:cxn modelId="{E8DA87BC-50A9-49D0-8A13-E1A095056880}" type="presParOf" srcId="{3BA5E124-268F-4301-9652-8EF28E9734DB}" destId="{70CA7453-1113-4181-96BF-C80FA60E2B00}" srcOrd="3" destOrd="0" presId="urn:microsoft.com/office/officeart/2005/8/layout/hierarchy1"/>
    <dgm:cxn modelId="{F5612D1D-0DBD-489E-BF29-268A4E49C4AA}" type="presParOf" srcId="{70CA7453-1113-4181-96BF-C80FA60E2B00}" destId="{97626A67-FEEC-442B-8391-E50065C84D77}" srcOrd="0" destOrd="0" presId="urn:microsoft.com/office/officeart/2005/8/layout/hierarchy1"/>
    <dgm:cxn modelId="{BE880E97-D850-45BD-8A6C-D9B8F55D8524}" type="presParOf" srcId="{97626A67-FEEC-442B-8391-E50065C84D77}" destId="{F635EE2A-0A53-4327-8A41-4B26DE8D1BF4}" srcOrd="0" destOrd="0" presId="urn:microsoft.com/office/officeart/2005/8/layout/hierarchy1"/>
    <dgm:cxn modelId="{33932D8F-6425-4AC1-85FC-F7EDA19C80F4}" type="presParOf" srcId="{97626A67-FEEC-442B-8391-E50065C84D77}" destId="{66AFEB14-CA5F-4D5C-B1C2-25ACF131A3A6}" srcOrd="1" destOrd="0" presId="urn:microsoft.com/office/officeart/2005/8/layout/hierarchy1"/>
    <dgm:cxn modelId="{5B8A1474-A0CC-4A92-B423-C4ED22B7AAED}" type="presParOf" srcId="{70CA7453-1113-4181-96BF-C80FA60E2B00}" destId="{86045A28-0A99-4642-B501-22CEBC367061}" srcOrd="1" destOrd="0" presId="urn:microsoft.com/office/officeart/2005/8/layout/hierarchy1"/>
    <dgm:cxn modelId="{8025A8AD-C2F6-4CC1-8171-26A91B62AE04}" type="presParOf" srcId="{86045A28-0A99-4642-B501-22CEBC367061}" destId="{9054D4FE-29CD-4512-8974-EF8D5F99A86F}" srcOrd="0" destOrd="0" presId="urn:microsoft.com/office/officeart/2005/8/layout/hierarchy1"/>
    <dgm:cxn modelId="{702182D4-522C-41B5-AD1E-70DB6AE7ADA0}" type="presParOf" srcId="{86045A28-0A99-4642-B501-22CEBC367061}" destId="{C8984195-EA71-45B6-9C86-BECD55068393}" srcOrd="1" destOrd="0" presId="urn:microsoft.com/office/officeart/2005/8/layout/hierarchy1"/>
    <dgm:cxn modelId="{15B8626C-864E-47FB-ABFE-4089ECBF9432}" type="presParOf" srcId="{C8984195-EA71-45B6-9C86-BECD55068393}" destId="{E53346AD-8042-456F-A1D2-336A81414677}" srcOrd="0" destOrd="0" presId="urn:microsoft.com/office/officeart/2005/8/layout/hierarchy1"/>
    <dgm:cxn modelId="{D8A91416-F6BA-4882-80EA-952399734D00}" type="presParOf" srcId="{E53346AD-8042-456F-A1D2-336A81414677}" destId="{5B7F41B8-45CB-4E2B-84A8-74BB27707F84}" srcOrd="0" destOrd="0" presId="urn:microsoft.com/office/officeart/2005/8/layout/hierarchy1"/>
    <dgm:cxn modelId="{DB195CFF-058E-44E4-9A3B-32DEE0045C4B}" type="presParOf" srcId="{E53346AD-8042-456F-A1D2-336A81414677}" destId="{9CB17C82-2111-44BC-A47D-C5E691E4E212}" srcOrd="1" destOrd="0" presId="urn:microsoft.com/office/officeart/2005/8/layout/hierarchy1"/>
    <dgm:cxn modelId="{93C74413-156C-4154-B21C-E0EC7878EDB8}" type="presParOf" srcId="{C8984195-EA71-45B6-9C86-BECD55068393}" destId="{9F1F7963-7D8D-420D-BC3C-8EB628C556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7025A-BA78-45FE-B5C8-0833F11FD60A}"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lang="en-GB"/>
        </a:p>
      </dgm:t>
    </dgm:pt>
    <dgm:pt modelId="{6E4E78D1-E7AA-41EF-AF67-854D2B91591F}">
      <dgm:prSet phldrT="[Text]" custT="1"/>
      <dgm:spPr/>
      <dgm:t>
        <a:bodyPr/>
        <a:lstStyle/>
        <a:p>
          <a:r>
            <a:rPr lang="ru-RU" sz="1200" dirty="0" smtClean="0">
              <a:solidFill>
                <a:schemeClr val="tx1"/>
              </a:solidFill>
            </a:rPr>
            <a:t>Представление государственного доклада</a:t>
          </a:r>
          <a:endParaRPr lang="en-GB" sz="1200" dirty="0">
            <a:solidFill>
              <a:schemeClr val="tx1"/>
            </a:solidFill>
          </a:endParaRPr>
        </a:p>
      </dgm:t>
    </dgm:pt>
    <dgm:pt modelId="{86E0B9D7-5997-4044-8FDB-6EADD6A15472}" type="parTrans" cxnId="{1D5CE43B-C190-4688-979D-F860EAA5511D}">
      <dgm:prSet/>
      <dgm:spPr/>
      <dgm:t>
        <a:bodyPr/>
        <a:lstStyle/>
        <a:p>
          <a:endParaRPr lang="en-GB">
            <a:solidFill>
              <a:schemeClr val="tx1"/>
            </a:solidFill>
          </a:endParaRPr>
        </a:p>
      </dgm:t>
    </dgm:pt>
    <dgm:pt modelId="{D52D77C4-2CFD-4910-AAC5-66D6707EBEF2}" type="sibTrans" cxnId="{1D5CE43B-C190-4688-979D-F860EAA5511D}">
      <dgm:prSet/>
      <dgm:spPr/>
      <dgm:t>
        <a:bodyPr/>
        <a:lstStyle/>
        <a:p>
          <a:endParaRPr lang="en-GB">
            <a:solidFill>
              <a:schemeClr val="tx1"/>
            </a:solidFill>
          </a:endParaRPr>
        </a:p>
      </dgm:t>
    </dgm:pt>
    <dgm:pt modelId="{A56D80F2-A399-4CB7-827D-0F06536609ED}">
      <dgm:prSet phldrT="[Text]" custT="1"/>
      <dgm:spPr/>
      <dgm:t>
        <a:bodyPr/>
        <a:lstStyle/>
        <a:p>
          <a:r>
            <a:rPr lang="ru-RU" sz="1200" dirty="0" smtClean="0">
              <a:solidFill>
                <a:schemeClr val="tx1"/>
              </a:solidFill>
            </a:rPr>
            <a:t>Государство отвечает на список проблем и вопросов</a:t>
          </a:r>
          <a:endParaRPr lang="en-GB" sz="1200" dirty="0">
            <a:solidFill>
              <a:schemeClr val="tx1"/>
            </a:solidFill>
          </a:endParaRPr>
        </a:p>
      </dgm:t>
    </dgm:pt>
    <dgm:pt modelId="{C0492095-1C20-47B3-B3B6-5891DBE845B3}" type="parTrans" cxnId="{BFDD5336-19D6-4C50-8C89-4976AF9166E0}">
      <dgm:prSet/>
      <dgm:spPr/>
      <dgm:t>
        <a:bodyPr/>
        <a:lstStyle/>
        <a:p>
          <a:endParaRPr lang="en-GB">
            <a:solidFill>
              <a:schemeClr val="tx1"/>
            </a:solidFill>
          </a:endParaRPr>
        </a:p>
      </dgm:t>
    </dgm:pt>
    <dgm:pt modelId="{1B04C6E7-ADB0-4824-B381-23509F97D67C}" type="sibTrans" cxnId="{BFDD5336-19D6-4C50-8C89-4976AF9166E0}">
      <dgm:prSet/>
      <dgm:spPr/>
      <dgm:t>
        <a:bodyPr/>
        <a:lstStyle/>
        <a:p>
          <a:endParaRPr lang="en-GB">
            <a:solidFill>
              <a:schemeClr val="tx1"/>
            </a:solidFill>
          </a:endParaRPr>
        </a:p>
      </dgm:t>
    </dgm:pt>
    <dgm:pt modelId="{25629E3E-225E-4C0E-8873-DF2C1C5B8BD1}">
      <dgm:prSet phldrT="[Text]" custT="1"/>
      <dgm:spPr/>
      <dgm:t>
        <a:bodyPr/>
        <a:lstStyle/>
        <a:p>
          <a:r>
            <a:rPr lang="ru-RU" sz="1200" dirty="0" smtClean="0">
              <a:solidFill>
                <a:schemeClr val="tx1"/>
              </a:solidFill>
            </a:rPr>
            <a:t>Конструктивный диалог</a:t>
          </a:r>
          <a:endParaRPr lang="en-GB" sz="1200" dirty="0">
            <a:solidFill>
              <a:schemeClr val="tx1"/>
            </a:solidFill>
          </a:endParaRPr>
        </a:p>
      </dgm:t>
    </dgm:pt>
    <dgm:pt modelId="{F18FAAB7-86A1-4B78-9690-BFBD6BBFD586}" type="parTrans" cxnId="{5F08AB00-423B-4C59-9B72-996EAAA8C72B}">
      <dgm:prSet/>
      <dgm:spPr/>
      <dgm:t>
        <a:bodyPr/>
        <a:lstStyle/>
        <a:p>
          <a:endParaRPr lang="en-GB">
            <a:solidFill>
              <a:schemeClr val="tx1"/>
            </a:solidFill>
          </a:endParaRPr>
        </a:p>
      </dgm:t>
    </dgm:pt>
    <dgm:pt modelId="{7047406E-9472-4600-93C6-0E35117E74E3}" type="sibTrans" cxnId="{5F08AB00-423B-4C59-9B72-996EAAA8C72B}">
      <dgm:prSet/>
      <dgm:spPr/>
      <dgm:t>
        <a:bodyPr/>
        <a:lstStyle/>
        <a:p>
          <a:endParaRPr lang="en-GB">
            <a:solidFill>
              <a:schemeClr val="tx1"/>
            </a:solidFill>
          </a:endParaRPr>
        </a:p>
      </dgm:t>
    </dgm:pt>
    <dgm:pt modelId="{081D43C5-4B65-49E1-BE77-FBA68CD489C3}">
      <dgm:prSet phldrT="[Text]" custT="1"/>
      <dgm:spPr/>
      <dgm:t>
        <a:bodyPr/>
        <a:lstStyle/>
        <a:p>
          <a:r>
            <a:rPr lang="ru-RU" sz="1200" dirty="0" smtClean="0">
              <a:solidFill>
                <a:schemeClr val="tx1"/>
              </a:solidFill>
            </a:rPr>
            <a:t>Принятие заключительных замечаний</a:t>
          </a:r>
          <a:endParaRPr lang="en-GB" sz="1200" dirty="0">
            <a:solidFill>
              <a:schemeClr val="tx1"/>
            </a:solidFill>
          </a:endParaRPr>
        </a:p>
      </dgm:t>
    </dgm:pt>
    <dgm:pt modelId="{3B7EDC55-7344-4FA9-A6B2-4C30644F1D21}" type="parTrans" cxnId="{E4399F80-D4EA-4BAE-BB09-4EDE01AA16DF}">
      <dgm:prSet/>
      <dgm:spPr/>
      <dgm:t>
        <a:bodyPr/>
        <a:lstStyle/>
        <a:p>
          <a:endParaRPr lang="en-GB">
            <a:solidFill>
              <a:schemeClr val="tx1"/>
            </a:solidFill>
          </a:endParaRPr>
        </a:p>
      </dgm:t>
    </dgm:pt>
    <dgm:pt modelId="{9C552D0C-D887-44B1-B104-E0ABE5A234D3}" type="sibTrans" cxnId="{E4399F80-D4EA-4BAE-BB09-4EDE01AA16DF}">
      <dgm:prSet/>
      <dgm:spPr/>
      <dgm:t>
        <a:bodyPr/>
        <a:lstStyle/>
        <a:p>
          <a:endParaRPr lang="en-GB">
            <a:solidFill>
              <a:schemeClr val="tx1"/>
            </a:solidFill>
          </a:endParaRPr>
        </a:p>
      </dgm:t>
    </dgm:pt>
    <dgm:pt modelId="{7501C829-CAD9-46CA-B190-BF496926CECF}">
      <dgm:prSet phldrT="[Text]" custT="1"/>
      <dgm:spPr/>
      <dgm:t>
        <a:bodyPr/>
        <a:lstStyle/>
        <a:p>
          <a:r>
            <a:rPr lang="ru-RU" sz="1200" dirty="0" smtClean="0">
              <a:solidFill>
                <a:schemeClr val="tx1"/>
              </a:solidFill>
            </a:rPr>
            <a:t>Последующие меры</a:t>
          </a:r>
          <a:endParaRPr lang="en-GB" sz="1200" dirty="0">
            <a:solidFill>
              <a:schemeClr val="tx1"/>
            </a:solidFill>
          </a:endParaRPr>
        </a:p>
      </dgm:t>
    </dgm:pt>
    <dgm:pt modelId="{E93FA718-D20A-4F0F-BCC1-6D87666C07B9}" type="parTrans" cxnId="{48538EAA-D08F-4FE6-B4C1-494104D18403}">
      <dgm:prSet/>
      <dgm:spPr/>
      <dgm:t>
        <a:bodyPr/>
        <a:lstStyle/>
        <a:p>
          <a:endParaRPr lang="en-GB">
            <a:solidFill>
              <a:schemeClr val="tx1"/>
            </a:solidFill>
          </a:endParaRPr>
        </a:p>
      </dgm:t>
    </dgm:pt>
    <dgm:pt modelId="{6DF28B16-297F-43E9-AAC2-E7C7E24509F7}" type="sibTrans" cxnId="{48538EAA-D08F-4FE6-B4C1-494104D18403}">
      <dgm:prSet/>
      <dgm:spPr/>
      <dgm:t>
        <a:bodyPr/>
        <a:lstStyle/>
        <a:p>
          <a:endParaRPr lang="en-GB">
            <a:solidFill>
              <a:schemeClr val="tx1"/>
            </a:solidFill>
          </a:endParaRPr>
        </a:p>
      </dgm:t>
    </dgm:pt>
    <dgm:pt modelId="{EC702304-6D32-4F36-8314-F50A60682141}">
      <dgm:prSet custT="1"/>
      <dgm:spPr/>
      <dgm:t>
        <a:bodyPr/>
        <a:lstStyle/>
        <a:p>
          <a:r>
            <a:rPr lang="ru-RU" sz="1200" dirty="0" smtClean="0">
              <a:solidFill>
                <a:schemeClr val="tx1"/>
              </a:solidFill>
            </a:rPr>
            <a:t>Список проблем и вопросов</a:t>
          </a:r>
          <a:endParaRPr lang="en-GB" sz="1200" dirty="0">
            <a:solidFill>
              <a:schemeClr val="tx1"/>
            </a:solidFill>
          </a:endParaRPr>
        </a:p>
      </dgm:t>
    </dgm:pt>
    <dgm:pt modelId="{B5EFCD2A-6D78-459D-A6E3-30AA7CD4FDEF}" type="parTrans" cxnId="{9832C33F-513A-4C45-AB8B-319E306DCCF1}">
      <dgm:prSet/>
      <dgm:spPr/>
      <dgm:t>
        <a:bodyPr/>
        <a:lstStyle/>
        <a:p>
          <a:endParaRPr lang="en-GB">
            <a:solidFill>
              <a:schemeClr val="tx1"/>
            </a:solidFill>
          </a:endParaRPr>
        </a:p>
      </dgm:t>
    </dgm:pt>
    <dgm:pt modelId="{0FD8EBF6-8DF4-4E77-ADDE-D085CFEDB66F}" type="sibTrans" cxnId="{9832C33F-513A-4C45-AB8B-319E306DCCF1}">
      <dgm:prSet/>
      <dgm:spPr/>
      <dgm:t>
        <a:bodyPr/>
        <a:lstStyle/>
        <a:p>
          <a:endParaRPr lang="en-GB">
            <a:solidFill>
              <a:schemeClr val="tx1"/>
            </a:solidFill>
          </a:endParaRPr>
        </a:p>
      </dgm:t>
    </dgm:pt>
    <dgm:pt modelId="{FF1D91C2-3E99-4A43-AC84-8C91030334BE}" type="pres">
      <dgm:prSet presAssocID="{ACE7025A-BA78-45FE-B5C8-0833F11FD60A}" presName="cycle" presStyleCnt="0">
        <dgm:presLayoutVars>
          <dgm:dir/>
          <dgm:resizeHandles val="exact"/>
        </dgm:presLayoutVars>
      </dgm:prSet>
      <dgm:spPr/>
      <dgm:t>
        <a:bodyPr/>
        <a:lstStyle/>
        <a:p>
          <a:endParaRPr lang="en-GB"/>
        </a:p>
      </dgm:t>
    </dgm:pt>
    <dgm:pt modelId="{B8555254-D4E3-48D1-BF69-961810FF3174}" type="pres">
      <dgm:prSet presAssocID="{6E4E78D1-E7AA-41EF-AF67-854D2B91591F}" presName="node" presStyleLbl="node1" presStyleIdx="0" presStyleCnt="6">
        <dgm:presLayoutVars>
          <dgm:bulletEnabled val="1"/>
        </dgm:presLayoutVars>
      </dgm:prSet>
      <dgm:spPr/>
      <dgm:t>
        <a:bodyPr/>
        <a:lstStyle/>
        <a:p>
          <a:endParaRPr lang="en-GB"/>
        </a:p>
      </dgm:t>
    </dgm:pt>
    <dgm:pt modelId="{3926441B-1BA5-46B3-A0E1-F2AB15367D99}" type="pres">
      <dgm:prSet presAssocID="{6E4E78D1-E7AA-41EF-AF67-854D2B91591F}" presName="spNode" presStyleCnt="0"/>
      <dgm:spPr/>
    </dgm:pt>
    <dgm:pt modelId="{D15C60B1-0F46-4AD8-960F-E750789C9536}" type="pres">
      <dgm:prSet presAssocID="{D52D77C4-2CFD-4910-AAC5-66D6707EBEF2}" presName="sibTrans" presStyleLbl="sibTrans1D1" presStyleIdx="0" presStyleCnt="6"/>
      <dgm:spPr/>
      <dgm:t>
        <a:bodyPr/>
        <a:lstStyle/>
        <a:p>
          <a:endParaRPr lang="en-GB"/>
        </a:p>
      </dgm:t>
    </dgm:pt>
    <dgm:pt modelId="{1C9CCC97-1A5E-47EC-8573-AECB5C80882B}" type="pres">
      <dgm:prSet presAssocID="{EC702304-6D32-4F36-8314-F50A60682141}" presName="node" presStyleLbl="node1" presStyleIdx="1" presStyleCnt="6">
        <dgm:presLayoutVars>
          <dgm:bulletEnabled val="1"/>
        </dgm:presLayoutVars>
      </dgm:prSet>
      <dgm:spPr/>
      <dgm:t>
        <a:bodyPr/>
        <a:lstStyle/>
        <a:p>
          <a:endParaRPr lang="en-GB"/>
        </a:p>
      </dgm:t>
    </dgm:pt>
    <dgm:pt modelId="{BA430AA6-6BDD-42F2-A3FD-155C90B69C49}" type="pres">
      <dgm:prSet presAssocID="{EC702304-6D32-4F36-8314-F50A60682141}" presName="spNode" presStyleCnt="0"/>
      <dgm:spPr/>
    </dgm:pt>
    <dgm:pt modelId="{9C40B844-B29C-4ACC-866F-DDD910E0933E}" type="pres">
      <dgm:prSet presAssocID="{0FD8EBF6-8DF4-4E77-ADDE-D085CFEDB66F}" presName="sibTrans" presStyleLbl="sibTrans1D1" presStyleIdx="1" presStyleCnt="6"/>
      <dgm:spPr/>
      <dgm:t>
        <a:bodyPr/>
        <a:lstStyle/>
        <a:p>
          <a:endParaRPr lang="en-GB"/>
        </a:p>
      </dgm:t>
    </dgm:pt>
    <dgm:pt modelId="{B517B047-4FCF-46EA-9246-1A0A441FC700}" type="pres">
      <dgm:prSet presAssocID="{A56D80F2-A399-4CB7-827D-0F06536609ED}" presName="node" presStyleLbl="node1" presStyleIdx="2" presStyleCnt="6" custScaleY="98710">
        <dgm:presLayoutVars>
          <dgm:bulletEnabled val="1"/>
        </dgm:presLayoutVars>
      </dgm:prSet>
      <dgm:spPr/>
      <dgm:t>
        <a:bodyPr/>
        <a:lstStyle/>
        <a:p>
          <a:endParaRPr lang="en-GB"/>
        </a:p>
      </dgm:t>
    </dgm:pt>
    <dgm:pt modelId="{886247D1-4975-4595-A220-C241EC0054E7}" type="pres">
      <dgm:prSet presAssocID="{A56D80F2-A399-4CB7-827D-0F06536609ED}" presName="spNode" presStyleCnt="0"/>
      <dgm:spPr/>
    </dgm:pt>
    <dgm:pt modelId="{97AA4806-4434-4974-84CE-A7048F3670D3}" type="pres">
      <dgm:prSet presAssocID="{1B04C6E7-ADB0-4824-B381-23509F97D67C}" presName="sibTrans" presStyleLbl="sibTrans1D1" presStyleIdx="2" presStyleCnt="6"/>
      <dgm:spPr/>
      <dgm:t>
        <a:bodyPr/>
        <a:lstStyle/>
        <a:p>
          <a:endParaRPr lang="en-GB"/>
        </a:p>
      </dgm:t>
    </dgm:pt>
    <dgm:pt modelId="{812D93C8-4F05-492A-9795-D57D6685392A}" type="pres">
      <dgm:prSet presAssocID="{25629E3E-225E-4C0E-8873-DF2C1C5B8BD1}" presName="node" presStyleLbl="node1" presStyleIdx="3" presStyleCnt="6">
        <dgm:presLayoutVars>
          <dgm:bulletEnabled val="1"/>
        </dgm:presLayoutVars>
      </dgm:prSet>
      <dgm:spPr/>
      <dgm:t>
        <a:bodyPr/>
        <a:lstStyle/>
        <a:p>
          <a:endParaRPr lang="en-GB"/>
        </a:p>
      </dgm:t>
    </dgm:pt>
    <dgm:pt modelId="{0A5CCA54-5FAC-4C37-A8AB-AD126EE93BE1}" type="pres">
      <dgm:prSet presAssocID="{25629E3E-225E-4C0E-8873-DF2C1C5B8BD1}" presName="spNode" presStyleCnt="0"/>
      <dgm:spPr/>
    </dgm:pt>
    <dgm:pt modelId="{59493EC7-8719-43D8-B2DA-E0E4EC1A173B}" type="pres">
      <dgm:prSet presAssocID="{7047406E-9472-4600-93C6-0E35117E74E3}" presName="sibTrans" presStyleLbl="sibTrans1D1" presStyleIdx="3" presStyleCnt="6"/>
      <dgm:spPr/>
      <dgm:t>
        <a:bodyPr/>
        <a:lstStyle/>
        <a:p>
          <a:endParaRPr lang="en-GB"/>
        </a:p>
      </dgm:t>
    </dgm:pt>
    <dgm:pt modelId="{C32518D0-262C-4786-804D-AA1D516F2E33}" type="pres">
      <dgm:prSet presAssocID="{081D43C5-4B65-49E1-BE77-FBA68CD489C3}" presName="node" presStyleLbl="node1" presStyleIdx="4" presStyleCnt="6">
        <dgm:presLayoutVars>
          <dgm:bulletEnabled val="1"/>
        </dgm:presLayoutVars>
      </dgm:prSet>
      <dgm:spPr/>
      <dgm:t>
        <a:bodyPr/>
        <a:lstStyle/>
        <a:p>
          <a:endParaRPr lang="en-GB"/>
        </a:p>
      </dgm:t>
    </dgm:pt>
    <dgm:pt modelId="{780A1F38-A574-4EAD-A14A-5949F3BC05EF}" type="pres">
      <dgm:prSet presAssocID="{081D43C5-4B65-49E1-BE77-FBA68CD489C3}" presName="spNode" presStyleCnt="0"/>
      <dgm:spPr/>
    </dgm:pt>
    <dgm:pt modelId="{D98CC39B-93DB-4615-B239-B300158EF873}" type="pres">
      <dgm:prSet presAssocID="{9C552D0C-D887-44B1-B104-E0ABE5A234D3}" presName="sibTrans" presStyleLbl="sibTrans1D1" presStyleIdx="4" presStyleCnt="6"/>
      <dgm:spPr/>
      <dgm:t>
        <a:bodyPr/>
        <a:lstStyle/>
        <a:p>
          <a:endParaRPr lang="en-GB"/>
        </a:p>
      </dgm:t>
    </dgm:pt>
    <dgm:pt modelId="{43346CE1-096B-48DA-BABA-40E0E408CA3E}" type="pres">
      <dgm:prSet presAssocID="{7501C829-CAD9-46CA-B190-BF496926CECF}" presName="node" presStyleLbl="node1" presStyleIdx="5" presStyleCnt="6" custRadScaleRad="96959" custRadScaleInc="8355">
        <dgm:presLayoutVars>
          <dgm:bulletEnabled val="1"/>
        </dgm:presLayoutVars>
      </dgm:prSet>
      <dgm:spPr/>
      <dgm:t>
        <a:bodyPr/>
        <a:lstStyle/>
        <a:p>
          <a:endParaRPr lang="en-GB"/>
        </a:p>
      </dgm:t>
    </dgm:pt>
    <dgm:pt modelId="{0515C399-2746-432D-82FD-AAFF90C86028}" type="pres">
      <dgm:prSet presAssocID="{7501C829-CAD9-46CA-B190-BF496926CECF}" presName="spNode" presStyleCnt="0"/>
      <dgm:spPr/>
    </dgm:pt>
    <dgm:pt modelId="{BA2E648A-C2D4-428B-BF33-8DA1E782E3B1}" type="pres">
      <dgm:prSet presAssocID="{6DF28B16-297F-43E9-AAC2-E7C7E24509F7}" presName="sibTrans" presStyleLbl="sibTrans1D1" presStyleIdx="5" presStyleCnt="6"/>
      <dgm:spPr/>
      <dgm:t>
        <a:bodyPr/>
        <a:lstStyle/>
        <a:p>
          <a:endParaRPr lang="en-GB"/>
        </a:p>
      </dgm:t>
    </dgm:pt>
  </dgm:ptLst>
  <dgm:cxnLst>
    <dgm:cxn modelId="{73AF4998-48A2-46D5-810F-5403988032F1}" type="presOf" srcId="{D52D77C4-2CFD-4910-AAC5-66D6707EBEF2}" destId="{D15C60B1-0F46-4AD8-960F-E750789C9536}" srcOrd="0" destOrd="0" presId="urn:microsoft.com/office/officeart/2005/8/layout/cycle5"/>
    <dgm:cxn modelId="{D813EB68-4DFE-4295-97B0-E25630F62343}" type="presOf" srcId="{EC702304-6D32-4F36-8314-F50A60682141}" destId="{1C9CCC97-1A5E-47EC-8573-AECB5C80882B}" srcOrd="0" destOrd="0" presId="urn:microsoft.com/office/officeart/2005/8/layout/cycle5"/>
    <dgm:cxn modelId="{5F08AB00-423B-4C59-9B72-996EAAA8C72B}" srcId="{ACE7025A-BA78-45FE-B5C8-0833F11FD60A}" destId="{25629E3E-225E-4C0E-8873-DF2C1C5B8BD1}" srcOrd="3" destOrd="0" parTransId="{F18FAAB7-86A1-4B78-9690-BFBD6BBFD586}" sibTransId="{7047406E-9472-4600-93C6-0E35117E74E3}"/>
    <dgm:cxn modelId="{6EC82A80-5909-4F88-9E84-98C3610CEA87}" type="presOf" srcId="{7047406E-9472-4600-93C6-0E35117E74E3}" destId="{59493EC7-8719-43D8-B2DA-E0E4EC1A173B}" srcOrd="0" destOrd="0" presId="urn:microsoft.com/office/officeart/2005/8/layout/cycle5"/>
    <dgm:cxn modelId="{BFDD5336-19D6-4C50-8C89-4976AF9166E0}" srcId="{ACE7025A-BA78-45FE-B5C8-0833F11FD60A}" destId="{A56D80F2-A399-4CB7-827D-0F06536609ED}" srcOrd="2" destOrd="0" parTransId="{C0492095-1C20-47B3-B3B6-5891DBE845B3}" sibTransId="{1B04C6E7-ADB0-4824-B381-23509F97D67C}"/>
    <dgm:cxn modelId="{09ED6F35-CA73-4C1B-96B2-BDCC52D61955}" type="presOf" srcId="{6DF28B16-297F-43E9-AAC2-E7C7E24509F7}" destId="{BA2E648A-C2D4-428B-BF33-8DA1E782E3B1}" srcOrd="0" destOrd="0" presId="urn:microsoft.com/office/officeart/2005/8/layout/cycle5"/>
    <dgm:cxn modelId="{E4399F80-D4EA-4BAE-BB09-4EDE01AA16DF}" srcId="{ACE7025A-BA78-45FE-B5C8-0833F11FD60A}" destId="{081D43C5-4B65-49E1-BE77-FBA68CD489C3}" srcOrd="4" destOrd="0" parTransId="{3B7EDC55-7344-4FA9-A6B2-4C30644F1D21}" sibTransId="{9C552D0C-D887-44B1-B104-E0ABE5A234D3}"/>
    <dgm:cxn modelId="{0922432F-968C-49F3-A478-32996F6A1BCD}" type="presOf" srcId="{1B04C6E7-ADB0-4824-B381-23509F97D67C}" destId="{97AA4806-4434-4974-84CE-A7048F3670D3}" srcOrd="0" destOrd="0" presId="urn:microsoft.com/office/officeart/2005/8/layout/cycle5"/>
    <dgm:cxn modelId="{F5A70B2C-CE8F-4A7D-9DB0-E4992799B17B}" type="presOf" srcId="{25629E3E-225E-4C0E-8873-DF2C1C5B8BD1}" destId="{812D93C8-4F05-492A-9795-D57D6685392A}" srcOrd="0" destOrd="0" presId="urn:microsoft.com/office/officeart/2005/8/layout/cycle5"/>
    <dgm:cxn modelId="{B3EE29F0-85BD-4EC4-8B96-6D6624FA3C70}" type="presOf" srcId="{9C552D0C-D887-44B1-B104-E0ABE5A234D3}" destId="{D98CC39B-93DB-4615-B239-B300158EF873}" srcOrd="0" destOrd="0" presId="urn:microsoft.com/office/officeart/2005/8/layout/cycle5"/>
    <dgm:cxn modelId="{2C3EB135-90AF-4E30-87A0-E40A593E58FD}" type="presOf" srcId="{ACE7025A-BA78-45FE-B5C8-0833F11FD60A}" destId="{FF1D91C2-3E99-4A43-AC84-8C91030334BE}" srcOrd="0" destOrd="0" presId="urn:microsoft.com/office/officeart/2005/8/layout/cycle5"/>
    <dgm:cxn modelId="{182F1F05-5E93-4E85-9340-BBD599B27E74}" type="presOf" srcId="{A56D80F2-A399-4CB7-827D-0F06536609ED}" destId="{B517B047-4FCF-46EA-9246-1A0A441FC700}" srcOrd="0" destOrd="0" presId="urn:microsoft.com/office/officeart/2005/8/layout/cycle5"/>
    <dgm:cxn modelId="{0A018CD1-5E42-437A-BE5F-615A1ED40280}" type="presOf" srcId="{7501C829-CAD9-46CA-B190-BF496926CECF}" destId="{43346CE1-096B-48DA-BABA-40E0E408CA3E}" srcOrd="0" destOrd="0" presId="urn:microsoft.com/office/officeart/2005/8/layout/cycle5"/>
    <dgm:cxn modelId="{A51B4A62-2975-48C0-873D-F503AE61E8A5}" type="presOf" srcId="{6E4E78D1-E7AA-41EF-AF67-854D2B91591F}" destId="{B8555254-D4E3-48D1-BF69-961810FF3174}" srcOrd="0" destOrd="0" presId="urn:microsoft.com/office/officeart/2005/8/layout/cycle5"/>
    <dgm:cxn modelId="{48538EAA-D08F-4FE6-B4C1-494104D18403}" srcId="{ACE7025A-BA78-45FE-B5C8-0833F11FD60A}" destId="{7501C829-CAD9-46CA-B190-BF496926CECF}" srcOrd="5" destOrd="0" parTransId="{E93FA718-D20A-4F0F-BCC1-6D87666C07B9}" sibTransId="{6DF28B16-297F-43E9-AAC2-E7C7E24509F7}"/>
    <dgm:cxn modelId="{9832C33F-513A-4C45-AB8B-319E306DCCF1}" srcId="{ACE7025A-BA78-45FE-B5C8-0833F11FD60A}" destId="{EC702304-6D32-4F36-8314-F50A60682141}" srcOrd="1" destOrd="0" parTransId="{B5EFCD2A-6D78-459D-A6E3-30AA7CD4FDEF}" sibTransId="{0FD8EBF6-8DF4-4E77-ADDE-D085CFEDB66F}"/>
    <dgm:cxn modelId="{E073E311-CE7A-44A3-949B-5081A8974493}" type="presOf" srcId="{0FD8EBF6-8DF4-4E77-ADDE-D085CFEDB66F}" destId="{9C40B844-B29C-4ACC-866F-DDD910E0933E}" srcOrd="0" destOrd="0" presId="urn:microsoft.com/office/officeart/2005/8/layout/cycle5"/>
    <dgm:cxn modelId="{BA3FF3D3-9017-4B6F-B4C3-37E00EEE0CE6}" type="presOf" srcId="{081D43C5-4B65-49E1-BE77-FBA68CD489C3}" destId="{C32518D0-262C-4786-804D-AA1D516F2E33}" srcOrd="0" destOrd="0" presId="urn:microsoft.com/office/officeart/2005/8/layout/cycle5"/>
    <dgm:cxn modelId="{1D5CE43B-C190-4688-979D-F860EAA5511D}" srcId="{ACE7025A-BA78-45FE-B5C8-0833F11FD60A}" destId="{6E4E78D1-E7AA-41EF-AF67-854D2B91591F}" srcOrd="0" destOrd="0" parTransId="{86E0B9D7-5997-4044-8FDB-6EADD6A15472}" sibTransId="{D52D77C4-2CFD-4910-AAC5-66D6707EBEF2}"/>
    <dgm:cxn modelId="{D571C916-AAD0-43C4-8E75-52073D65ABFD}" type="presParOf" srcId="{FF1D91C2-3E99-4A43-AC84-8C91030334BE}" destId="{B8555254-D4E3-48D1-BF69-961810FF3174}" srcOrd="0" destOrd="0" presId="urn:microsoft.com/office/officeart/2005/8/layout/cycle5"/>
    <dgm:cxn modelId="{5EA209F2-3941-4BE0-9ABD-788F0E2BAD34}" type="presParOf" srcId="{FF1D91C2-3E99-4A43-AC84-8C91030334BE}" destId="{3926441B-1BA5-46B3-A0E1-F2AB15367D99}" srcOrd="1" destOrd="0" presId="urn:microsoft.com/office/officeart/2005/8/layout/cycle5"/>
    <dgm:cxn modelId="{D187359B-F458-42B9-8459-801F91E7FE1A}" type="presParOf" srcId="{FF1D91C2-3E99-4A43-AC84-8C91030334BE}" destId="{D15C60B1-0F46-4AD8-960F-E750789C9536}" srcOrd="2" destOrd="0" presId="urn:microsoft.com/office/officeart/2005/8/layout/cycle5"/>
    <dgm:cxn modelId="{EC036A32-8A72-473E-84E3-61E5ECE0AE8C}" type="presParOf" srcId="{FF1D91C2-3E99-4A43-AC84-8C91030334BE}" destId="{1C9CCC97-1A5E-47EC-8573-AECB5C80882B}" srcOrd="3" destOrd="0" presId="urn:microsoft.com/office/officeart/2005/8/layout/cycle5"/>
    <dgm:cxn modelId="{508EDD19-94EF-4136-A6B0-BA40D6648C5C}" type="presParOf" srcId="{FF1D91C2-3E99-4A43-AC84-8C91030334BE}" destId="{BA430AA6-6BDD-42F2-A3FD-155C90B69C49}" srcOrd="4" destOrd="0" presId="urn:microsoft.com/office/officeart/2005/8/layout/cycle5"/>
    <dgm:cxn modelId="{987A8260-D387-4F21-9CB8-C1610E613049}" type="presParOf" srcId="{FF1D91C2-3E99-4A43-AC84-8C91030334BE}" destId="{9C40B844-B29C-4ACC-866F-DDD910E0933E}" srcOrd="5" destOrd="0" presId="urn:microsoft.com/office/officeart/2005/8/layout/cycle5"/>
    <dgm:cxn modelId="{E987819C-4FB0-4DC9-9846-B0691B37876E}" type="presParOf" srcId="{FF1D91C2-3E99-4A43-AC84-8C91030334BE}" destId="{B517B047-4FCF-46EA-9246-1A0A441FC700}" srcOrd="6" destOrd="0" presId="urn:microsoft.com/office/officeart/2005/8/layout/cycle5"/>
    <dgm:cxn modelId="{843D44D5-EE56-468E-8183-B71210731608}" type="presParOf" srcId="{FF1D91C2-3E99-4A43-AC84-8C91030334BE}" destId="{886247D1-4975-4595-A220-C241EC0054E7}" srcOrd="7" destOrd="0" presId="urn:microsoft.com/office/officeart/2005/8/layout/cycle5"/>
    <dgm:cxn modelId="{2D138FC1-7511-44A7-86D7-AEC295E144A3}" type="presParOf" srcId="{FF1D91C2-3E99-4A43-AC84-8C91030334BE}" destId="{97AA4806-4434-4974-84CE-A7048F3670D3}" srcOrd="8" destOrd="0" presId="urn:microsoft.com/office/officeart/2005/8/layout/cycle5"/>
    <dgm:cxn modelId="{0B07C67D-71A9-44F9-A439-809D87CE999F}" type="presParOf" srcId="{FF1D91C2-3E99-4A43-AC84-8C91030334BE}" destId="{812D93C8-4F05-492A-9795-D57D6685392A}" srcOrd="9" destOrd="0" presId="urn:microsoft.com/office/officeart/2005/8/layout/cycle5"/>
    <dgm:cxn modelId="{409770FE-7028-4BF0-984F-937AB34F4B50}" type="presParOf" srcId="{FF1D91C2-3E99-4A43-AC84-8C91030334BE}" destId="{0A5CCA54-5FAC-4C37-A8AB-AD126EE93BE1}" srcOrd="10" destOrd="0" presId="urn:microsoft.com/office/officeart/2005/8/layout/cycle5"/>
    <dgm:cxn modelId="{A320D4AB-86F9-4605-B6C5-8D7E3B6E7182}" type="presParOf" srcId="{FF1D91C2-3E99-4A43-AC84-8C91030334BE}" destId="{59493EC7-8719-43D8-B2DA-E0E4EC1A173B}" srcOrd="11" destOrd="0" presId="urn:microsoft.com/office/officeart/2005/8/layout/cycle5"/>
    <dgm:cxn modelId="{51112C4D-94B2-45F7-B512-D970E201E82E}" type="presParOf" srcId="{FF1D91C2-3E99-4A43-AC84-8C91030334BE}" destId="{C32518D0-262C-4786-804D-AA1D516F2E33}" srcOrd="12" destOrd="0" presId="urn:microsoft.com/office/officeart/2005/8/layout/cycle5"/>
    <dgm:cxn modelId="{5E417685-262B-4EF9-83FF-BF819DFF28C4}" type="presParOf" srcId="{FF1D91C2-3E99-4A43-AC84-8C91030334BE}" destId="{780A1F38-A574-4EAD-A14A-5949F3BC05EF}" srcOrd="13" destOrd="0" presId="urn:microsoft.com/office/officeart/2005/8/layout/cycle5"/>
    <dgm:cxn modelId="{F69734B5-7EA8-4E2E-9DE2-D4D4A5EE9163}" type="presParOf" srcId="{FF1D91C2-3E99-4A43-AC84-8C91030334BE}" destId="{D98CC39B-93DB-4615-B239-B300158EF873}" srcOrd="14" destOrd="0" presId="urn:microsoft.com/office/officeart/2005/8/layout/cycle5"/>
    <dgm:cxn modelId="{1DD510A7-AE77-4420-AF5B-52FF077765EC}" type="presParOf" srcId="{FF1D91C2-3E99-4A43-AC84-8C91030334BE}" destId="{43346CE1-096B-48DA-BABA-40E0E408CA3E}" srcOrd="15" destOrd="0" presId="urn:microsoft.com/office/officeart/2005/8/layout/cycle5"/>
    <dgm:cxn modelId="{8239610E-818E-4F65-9319-596B1BAFC6CD}" type="presParOf" srcId="{FF1D91C2-3E99-4A43-AC84-8C91030334BE}" destId="{0515C399-2746-432D-82FD-AAFF90C86028}" srcOrd="16" destOrd="0" presId="urn:microsoft.com/office/officeart/2005/8/layout/cycle5"/>
    <dgm:cxn modelId="{843FF7EC-A479-4563-B3CD-458CD0B2FBF3}" type="presParOf" srcId="{FF1D91C2-3E99-4A43-AC84-8C91030334BE}" destId="{BA2E648A-C2D4-428B-BF33-8DA1E782E3B1}"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4D4FE-29CD-4512-8974-EF8D5F99A86F}">
      <dsp:nvSpPr>
        <dsp:cNvPr id="0" name=""/>
        <dsp:cNvSpPr/>
      </dsp:nvSpPr>
      <dsp:spPr>
        <a:xfrm>
          <a:off x="5162854" y="2394558"/>
          <a:ext cx="91440" cy="446147"/>
        </a:xfrm>
        <a:custGeom>
          <a:avLst/>
          <a:gdLst/>
          <a:ahLst/>
          <a:cxnLst/>
          <a:rect l="0" t="0" r="0" b="0"/>
          <a:pathLst>
            <a:path>
              <a:moveTo>
                <a:pt x="45720" y="0"/>
              </a:moveTo>
              <a:lnTo>
                <a:pt x="45720" y="44614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091475-8A39-46C0-BD32-3546E95F80D7}">
      <dsp:nvSpPr>
        <dsp:cNvPr id="0" name=""/>
        <dsp:cNvSpPr/>
      </dsp:nvSpPr>
      <dsp:spPr>
        <a:xfrm>
          <a:off x="3782328" y="974299"/>
          <a:ext cx="1426245" cy="446147"/>
        </a:xfrm>
        <a:custGeom>
          <a:avLst/>
          <a:gdLst/>
          <a:ahLst/>
          <a:cxnLst/>
          <a:rect l="0" t="0" r="0" b="0"/>
          <a:pathLst>
            <a:path>
              <a:moveTo>
                <a:pt x="0" y="0"/>
              </a:moveTo>
              <a:lnTo>
                <a:pt x="0" y="304036"/>
              </a:lnTo>
              <a:lnTo>
                <a:pt x="1426245" y="304036"/>
              </a:lnTo>
              <a:lnTo>
                <a:pt x="1426245" y="44614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CB3B74-52B8-4733-AB20-18C1315ECC0E}">
      <dsp:nvSpPr>
        <dsp:cNvPr id="0" name=""/>
        <dsp:cNvSpPr/>
      </dsp:nvSpPr>
      <dsp:spPr>
        <a:xfrm>
          <a:off x="2326851" y="3814817"/>
          <a:ext cx="937464" cy="446147"/>
        </a:xfrm>
        <a:custGeom>
          <a:avLst/>
          <a:gdLst/>
          <a:ahLst/>
          <a:cxnLst/>
          <a:rect l="0" t="0" r="0" b="0"/>
          <a:pathLst>
            <a:path>
              <a:moveTo>
                <a:pt x="0" y="0"/>
              </a:moveTo>
              <a:lnTo>
                <a:pt x="0" y="304036"/>
              </a:lnTo>
              <a:lnTo>
                <a:pt x="937464" y="304036"/>
              </a:lnTo>
              <a:lnTo>
                <a:pt x="937464" y="44614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CEE97D-6403-44A4-89C2-04DFD9E60E25}">
      <dsp:nvSpPr>
        <dsp:cNvPr id="0" name=""/>
        <dsp:cNvSpPr/>
      </dsp:nvSpPr>
      <dsp:spPr>
        <a:xfrm>
          <a:off x="1389387" y="3814817"/>
          <a:ext cx="937464" cy="446147"/>
        </a:xfrm>
        <a:custGeom>
          <a:avLst/>
          <a:gdLst/>
          <a:ahLst/>
          <a:cxnLst/>
          <a:rect l="0" t="0" r="0" b="0"/>
          <a:pathLst>
            <a:path>
              <a:moveTo>
                <a:pt x="937464" y="0"/>
              </a:moveTo>
              <a:lnTo>
                <a:pt x="937464" y="304036"/>
              </a:lnTo>
              <a:lnTo>
                <a:pt x="0" y="304036"/>
              </a:lnTo>
              <a:lnTo>
                <a:pt x="0" y="44614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30B584-8C41-47AF-ABC7-ED186AC93E57}">
      <dsp:nvSpPr>
        <dsp:cNvPr id="0" name=""/>
        <dsp:cNvSpPr/>
      </dsp:nvSpPr>
      <dsp:spPr>
        <a:xfrm>
          <a:off x="2207973" y="2348833"/>
          <a:ext cx="91440" cy="491872"/>
        </a:xfrm>
        <a:custGeom>
          <a:avLst/>
          <a:gdLst/>
          <a:ahLst/>
          <a:cxnLst/>
          <a:rect l="0" t="0" r="0" b="0"/>
          <a:pathLst>
            <a:path>
              <a:moveTo>
                <a:pt x="45720" y="0"/>
              </a:moveTo>
              <a:lnTo>
                <a:pt x="45720" y="349761"/>
              </a:lnTo>
              <a:lnTo>
                <a:pt x="118878" y="349761"/>
              </a:lnTo>
              <a:lnTo>
                <a:pt x="118878" y="4918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1010B2-518B-4BC2-863A-5EECE496B0F5}">
      <dsp:nvSpPr>
        <dsp:cNvPr id="0" name=""/>
        <dsp:cNvSpPr/>
      </dsp:nvSpPr>
      <dsp:spPr>
        <a:xfrm>
          <a:off x="2253693" y="974299"/>
          <a:ext cx="1528634" cy="400423"/>
        </a:xfrm>
        <a:custGeom>
          <a:avLst/>
          <a:gdLst/>
          <a:ahLst/>
          <a:cxnLst/>
          <a:rect l="0" t="0" r="0" b="0"/>
          <a:pathLst>
            <a:path>
              <a:moveTo>
                <a:pt x="1528634" y="0"/>
              </a:moveTo>
              <a:lnTo>
                <a:pt x="1528634" y="258312"/>
              </a:lnTo>
              <a:lnTo>
                <a:pt x="0" y="258312"/>
              </a:lnTo>
              <a:lnTo>
                <a:pt x="0" y="40042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D4008F-86D2-4CDD-8DA1-B713408BE824}">
      <dsp:nvSpPr>
        <dsp:cNvPr id="0" name=""/>
        <dsp:cNvSpPr/>
      </dsp:nvSpPr>
      <dsp:spPr>
        <a:xfrm>
          <a:off x="685438" y="188"/>
          <a:ext cx="6193780"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534268-B7FB-45A0-AB9F-1EEDCEFCF790}">
      <dsp:nvSpPr>
        <dsp:cNvPr id="0" name=""/>
        <dsp:cNvSpPr/>
      </dsp:nvSpPr>
      <dsp:spPr>
        <a:xfrm>
          <a:off x="855886" y="162114"/>
          <a:ext cx="6193780"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Arial" pitchFamily="34" charset="0"/>
              <a:cs typeface="Arial" pitchFamily="34" charset="0"/>
            </a:rPr>
            <a:t>Международные правозащитные механизмы</a:t>
          </a:r>
          <a:endParaRPr lang="en-US" sz="2400" kern="1200" dirty="0">
            <a:latin typeface="Arial" pitchFamily="34" charset="0"/>
            <a:cs typeface="Arial" pitchFamily="34" charset="0"/>
          </a:endParaRPr>
        </a:p>
      </dsp:txBody>
      <dsp:txXfrm>
        <a:off x="884417" y="190645"/>
        <a:ext cx="6136718" cy="917048"/>
      </dsp:txXfrm>
    </dsp:sp>
    <dsp:sp modelId="{DD53EA09-5022-46CD-9AB7-344920382D75}">
      <dsp:nvSpPr>
        <dsp:cNvPr id="0" name=""/>
        <dsp:cNvSpPr/>
      </dsp:nvSpPr>
      <dsp:spPr>
        <a:xfrm>
          <a:off x="997896" y="1374722"/>
          <a:ext cx="2511595"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665817F-CA83-4C8D-B697-4A5A93637627}">
      <dsp:nvSpPr>
        <dsp:cNvPr id="0" name=""/>
        <dsp:cNvSpPr/>
      </dsp:nvSpPr>
      <dsp:spPr>
        <a:xfrm>
          <a:off x="1168344" y="1536648"/>
          <a:ext cx="2511595"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Уставные</a:t>
          </a:r>
          <a:r>
            <a:rPr lang="ru-RU" sz="1400" kern="1200" dirty="0" smtClean="0"/>
            <a:t> </a:t>
          </a:r>
          <a:r>
            <a:rPr lang="ru-RU" sz="1400" kern="1200" dirty="0" smtClean="0">
              <a:latin typeface="Arial" pitchFamily="34" charset="0"/>
              <a:cs typeface="Arial" pitchFamily="34" charset="0"/>
            </a:rPr>
            <a:t>органы</a:t>
          </a:r>
          <a:endParaRPr lang="en-US" sz="1400" kern="1200" dirty="0">
            <a:latin typeface="Arial" pitchFamily="34" charset="0"/>
            <a:cs typeface="Arial" pitchFamily="34" charset="0"/>
          </a:endParaRPr>
        </a:p>
      </dsp:txBody>
      <dsp:txXfrm>
        <a:off x="1196875" y="1565179"/>
        <a:ext cx="2454533" cy="917048"/>
      </dsp:txXfrm>
    </dsp:sp>
    <dsp:sp modelId="{F2774FAC-EF00-4D11-865E-F69DDDF59110}">
      <dsp:nvSpPr>
        <dsp:cNvPr id="0" name=""/>
        <dsp:cNvSpPr/>
      </dsp:nvSpPr>
      <dsp:spPr>
        <a:xfrm>
          <a:off x="1559835" y="2840706"/>
          <a:ext cx="1534032"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13DF047-CFA1-4E94-8C1E-4489803AD4EC}">
      <dsp:nvSpPr>
        <dsp:cNvPr id="0" name=""/>
        <dsp:cNvSpPr/>
      </dsp:nvSpPr>
      <dsp:spPr>
        <a:xfrm>
          <a:off x="1730283" y="3002631"/>
          <a:ext cx="1534032"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Совет</a:t>
          </a:r>
          <a:r>
            <a:rPr lang="ru-RU" sz="1400" kern="1200" dirty="0" smtClean="0"/>
            <a:t> </a:t>
          </a:r>
          <a:r>
            <a:rPr lang="ru-RU" sz="1400" kern="1200" dirty="0" smtClean="0">
              <a:latin typeface="Arial" pitchFamily="34" charset="0"/>
              <a:cs typeface="Arial" pitchFamily="34" charset="0"/>
            </a:rPr>
            <a:t>по</a:t>
          </a:r>
          <a:r>
            <a:rPr lang="ru-RU" sz="1400" kern="1200" dirty="0" smtClean="0"/>
            <a:t> </a:t>
          </a:r>
          <a:r>
            <a:rPr lang="ru-RU" sz="1400" kern="1200" dirty="0" smtClean="0">
              <a:latin typeface="Arial" pitchFamily="34" charset="0"/>
              <a:cs typeface="Arial" pitchFamily="34" charset="0"/>
            </a:rPr>
            <a:t>правам</a:t>
          </a:r>
          <a:r>
            <a:rPr lang="ru-RU" sz="1400" kern="1200" dirty="0" smtClean="0"/>
            <a:t> </a:t>
          </a:r>
          <a:r>
            <a:rPr lang="ru-RU" sz="1400" kern="1200" dirty="0" smtClean="0">
              <a:latin typeface="Arial" pitchFamily="34" charset="0"/>
              <a:cs typeface="Arial" pitchFamily="34" charset="0"/>
            </a:rPr>
            <a:t>человека</a:t>
          </a:r>
          <a:endParaRPr lang="en-US" sz="1400" kern="1200" dirty="0">
            <a:latin typeface="Arial" pitchFamily="34" charset="0"/>
            <a:cs typeface="Arial" pitchFamily="34" charset="0"/>
          </a:endParaRPr>
        </a:p>
      </dsp:txBody>
      <dsp:txXfrm>
        <a:off x="1758814" y="3031162"/>
        <a:ext cx="1476970" cy="917048"/>
      </dsp:txXfrm>
    </dsp:sp>
    <dsp:sp modelId="{2D2EFD1B-43FF-40A1-B7AB-1E5DE878FA4A}">
      <dsp:nvSpPr>
        <dsp:cNvPr id="0" name=""/>
        <dsp:cNvSpPr/>
      </dsp:nvSpPr>
      <dsp:spPr>
        <a:xfrm>
          <a:off x="622370" y="4260964"/>
          <a:ext cx="1534032"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49172D1-9512-428B-910F-8D0ACAE3CDD2}">
      <dsp:nvSpPr>
        <dsp:cNvPr id="0" name=""/>
        <dsp:cNvSpPr/>
      </dsp:nvSpPr>
      <dsp:spPr>
        <a:xfrm>
          <a:off x="792818" y="4422890"/>
          <a:ext cx="1534032"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Специальные</a:t>
          </a:r>
          <a:endParaRPr lang="en-US" sz="1400" kern="1200" dirty="0" smtClean="0">
            <a:latin typeface="Arial" pitchFamily="34" charset="0"/>
            <a:cs typeface="Arial" pitchFamily="34" charset="0"/>
          </a:endParaRPr>
        </a:p>
        <a:p>
          <a:pPr lvl="0" algn="ctr" defTabSz="622300">
            <a:lnSpc>
              <a:spcPct val="90000"/>
            </a:lnSpc>
            <a:spcBef>
              <a:spcPct val="0"/>
            </a:spcBef>
            <a:spcAft>
              <a:spcPct val="35000"/>
            </a:spcAft>
          </a:pPr>
          <a:r>
            <a:rPr lang="ru-RU" sz="1400" kern="1200" dirty="0" smtClean="0">
              <a:latin typeface="Arial" pitchFamily="34" charset="0"/>
              <a:cs typeface="Arial" pitchFamily="34" charset="0"/>
            </a:rPr>
            <a:t>процедуры</a:t>
          </a:r>
          <a:r>
            <a:rPr lang="fr-BE" sz="1400" kern="1200" dirty="0" smtClean="0"/>
            <a:t>	</a:t>
          </a:r>
          <a:endParaRPr lang="en-US" sz="1400" kern="1200" dirty="0"/>
        </a:p>
      </dsp:txBody>
      <dsp:txXfrm>
        <a:off x="821349" y="4451421"/>
        <a:ext cx="1476970" cy="917048"/>
      </dsp:txXfrm>
    </dsp:sp>
    <dsp:sp modelId="{3FC4CF64-098F-4012-A1AB-5157B322BD45}">
      <dsp:nvSpPr>
        <dsp:cNvPr id="0" name=""/>
        <dsp:cNvSpPr/>
      </dsp:nvSpPr>
      <dsp:spPr>
        <a:xfrm>
          <a:off x="2497299" y="4260964"/>
          <a:ext cx="1534032"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9175DDA-C5AD-4975-8B15-D661EB10C464}">
      <dsp:nvSpPr>
        <dsp:cNvPr id="0" name=""/>
        <dsp:cNvSpPr/>
      </dsp:nvSpPr>
      <dsp:spPr>
        <a:xfrm>
          <a:off x="2667748" y="4422890"/>
          <a:ext cx="1534032"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Универсальный</a:t>
          </a:r>
          <a:r>
            <a:rPr lang="ru-RU" sz="1400" kern="1200" dirty="0" smtClean="0"/>
            <a:t> </a:t>
          </a:r>
          <a:r>
            <a:rPr lang="ru-RU" sz="1400" kern="1200" dirty="0" smtClean="0">
              <a:latin typeface="Arial" pitchFamily="34" charset="0"/>
              <a:cs typeface="Arial" pitchFamily="34" charset="0"/>
            </a:rPr>
            <a:t>периодический</a:t>
          </a:r>
          <a:r>
            <a:rPr lang="ru-RU" sz="1400" kern="1200" dirty="0" smtClean="0"/>
            <a:t> </a:t>
          </a:r>
          <a:r>
            <a:rPr lang="ru-RU" sz="1400" kern="1200" dirty="0" smtClean="0">
              <a:latin typeface="Arial" pitchFamily="34" charset="0"/>
              <a:cs typeface="Arial" pitchFamily="34" charset="0"/>
            </a:rPr>
            <a:t>обзор</a:t>
          </a:r>
          <a:endParaRPr lang="en-US" sz="1400" kern="1200" dirty="0">
            <a:latin typeface="Arial" pitchFamily="34" charset="0"/>
            <a:cs typeface="Arial" pitchFamily="34" charset="0"/>
          </a:endParaRPr>
        </a:p>
      </dsp:txBody>
      <dsp:txXfrm>
        <a:off x="2696279" y="4451421"/>
        <a:ext cx="1476970" cy="917048"/>
      </dsp:txXfrm>
    </dsp:sp>
    <dsp:sp modelId="{F635EE2A-0A53-4327-8A41-4B26DE8D1BF4}">
      <dsp:nvSpPr>
        <dsp:cNvPr id="0" name=""/>
        <dsp:cNvSpPr/>
      </dsp:nvSpPr>
      <dsp:spPr>
        <a:xfrm>
          <a:off x="3923545" y="1420447"/>
          <a:ext cx="2570057"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6AFEB14-CA5F-4D5C-B1C2-25ACF131A3A6}">
      <dsp:nvSpPr>
        <dsp:cNvPr id="0" name=""/>
        <dsp:cNvSpPr/>
      </dsp:nvSpPr>
      <dsp:spPr>
        <a:xfrm>
          <a:off x="4093993" y="1582372"/>
          <a:ext cx="2570057"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Органы</a:t>
          </a:r>
          <a:r>
            <a:rPr lang="ru-RU" sz="1400" kern="1200" dirty="0" smtClean="0"/>
            <a:t> </a:t>
          </a:r>
          <a:r>
            <a:rPr lang="ru-RU" sz="1400" kern="1200" dirty="0" smtClean="0">
              <a:latin typeface="Arial" pitchFamily="34" charset="0"/>
              <a:cs typeface="Arial" pitchFamily="34" charset="0"/>
            </a:rPr>
            <a:t>на</a:t>
          </a:r>
          <a:r>
            <a:rPr lang="ru-RU" sz="1400" kern="1200" dirty="0" smtClean="0"/>
            <a:t> </a:t>
          </a:r>
          <a:r>
            <a:rPr lang="ru-RU" sz="1400" kern="1200" dirty="0" smtClean="0">
              <a:latin typeface="Arial" pitchFamily="34" charset="0"/>
              <a:cs typeface="Arial" pitchFamily="34" charset="0"/>
            </a:rPr>
            <a:t>основе</a:t>
          </a:r>
          <a:r>
            <a:rPr lang="ru-RU" sz="1400" kern="1200" dirty="0" smtClean="0"/>
            <a:t> </a:t>
          </a:r>
          <a:r>
            <a:rPr lang="ru-RU" sz="1400" kern="1200" dirty="0" smtClean="0">
              <a:latin typeface="Arial" pitchFamily="34" charset="0"/>
              <a:cs typeface="Arial" pitchFamily="34" charset="0"/>
            </a:rPr>
            <a:t>договоров</a:t>
          </a:r>
          <a:endParaRPr lang="en-US" sz="1400" kern="1200" dirty="0">
            <a:latin typeface="Arial" pitchFamily="34" charset="0"/>
            <a:cs typeface="Arial" pitchFamily="34" charset="0"/>
          </a:endParaRPr>
        </a:p>
      </dsp:txBody>
      <dsp:txXfrm>
        <a:off x="4122524" y="1610903"/>
        <a:ext cx="2512995" cy="917048"/>
      </dsp:txXfrm>
    </dsp:sp>
    <dsp:sp modelId="{5B7F41B8-45CB-4E2B-84A8-74BB27707F84}">
      <dsp:nvSpPr>
        <dsp:cNvPr id="0" name=""/>
        <dsp:cNvSpPr/>
      </dsp:nvSpPr>
      <dsp:spPr>
        <a:xfrm>
          <a:off x="4441558" y="2840706"/>
          <a:ext cx="1534032" cy="9741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CB17C82-2111-44BC-A47D-C5E691E4E212}">
      <dsp:nvSpPr>
        <dsp:cNvPr id="0" name=""/>
        <dsp:cNvSpPr/>
      </dsp:nvSpPr>
      <dsp:spPr>
        <a:xfrm>
          <a:off x="4612006" y="3002631"/>
          <a:ext cx="1534032" cy="9741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Arial" pitchFamily="34" charset="0"/>
              <a:cs typeface="Arial" pitchFamily="34" charset="0"/>
            </a:rPr>
            <a:t>Договорные</a:t>
          </a:r>
          <a:r>
            <a:rPr lang="ru-RU" sz="1400" kern="1200" dirty="0" smtClean="0"/>
            <a:t> </a:t>
          </a:r>
          <a:r>
            <a:rPr lang="ru-RU" sz="1400" kern="1200" dirty="0" smtClean="0">
              <a:latin typeface="Arial" pitchFamily="34" charset="0"/>
              <a:cs typeface="Arial" pitchFamily="34" charset="0"/>
            </a:rPr>
            <a:t>органы</a:t>
          </a:r>
          <a:endParaRPr lang="en-US" sz="1400" kern="1200" dirty="0">
            <a:latin typeface="Arial" pitchFamily="34" charset="0"/>
            <a:cs typeface="Arial" pitchFamily="34" charset="0"/>
          </a:endParaRPr>
        </a:p>
      </dsp:txBody>
      <dsp:txXfrm>
        <a:off x="4640537" y="3031162"/>
        <a:ext cx="1476970" cy="91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55254-D4E3-48D1-BF69-961810FF3174}">
      <dsp:nvSpPr>
        <dsp:cNvPr id="0" name=""/>
        <dsp:cNvSpPr/>
      </dsp:nvSpPr>
      <dsp:spPr>
        <a:xfrm>
          <a:off x="3815208" y="1558"/>
          <a:ext cx="1513581" cy="98382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Представление государственного доклада</a:t>
          </a:r>
          <a:endParaRPr lang="en-GB" sz="1200" kern="1200" dirty="0">
            <a:solidFill>
              <a:schemeClr val="tx1"/>
            </a:solidFill>
          </a:endParaRPr>
        </a:p>
      </dsp:txBody>
      <dsp:txXfrm>
        <a:off x="3863235" y="49585"/>
        <a:ext cx="1417527" cy="887774"/>
      </dsp:txXfrm>
    </dsp:sp>
    <dsp:sp modelId="{D15C60B1-0F46-4AD8-960F-E750789C9536}">
      <dsp:nvSpPr>
        <dsp:cNvPr id="0" name=""/>
        <dsp:cNvSpPr/>
      </dsp:nvSpPr>
      <dsp:spPr>
        <a:xfrm>
          <a:off x="2255241" y="493473"/>
          <a:ext cx="4633515" cy="4633515"/>
        </a:xfrm>
        <a:custGeom>
          <a:avLst/>
          <a:gdLst/>
          <a:ahLst/>
          <a:cxnLst/>
          <a:rect l="0" t="0" r="0" b="0"/>
          <a:pathLst>
            <a:path>
              <a:moveTo>
                <a:pt x="3263718" y="202370"/>
              </a:moveTo>
              <a:arcTo wR="2316757" hR="2316757" stAng="17647557" swAng="923374"/>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C9CCC97-1A5E-47EC-8573-AECB5C80882B}">
      <dsp:nvSpPr>
        <dsp:cNvPr id="0" name=""/>
        <dsp:cNvSpPr/>
      </dsp:nvSpPr>
      <dsp:spPr>
        <a:xfrm>
          <a:off x="5821579" y="1159937"/>
          <a:ext cx="1513581" cy="983828"/>
        </a:xfrm>
        <a:prstGeom prst="roundRect">
          <a:avLst/>
        </a:prstGeom>
        <a:gradFill rotWithShape="0">
          <a:gsLst>
            <a:gs pos="0">
              <a:schemeClr val="accent5">
                <a:hueOff val="-2373984"/>
                <a:satOff val="-4609"/>
                <a:lumOff val="-941"/>
                <a:alphaOff val="0"/>
                <a:tint val="100000"/>
                <a:shade val="100000"/>
                <a:satMod val="130000"/>
              </a:schemeClr>
            </a:gs>
            <a:gs pos="100000">
              <a:schemeClr val="accent5">
                <a:hueOff val="-2373984"/>
                <a:satOff val="-4609"/>
                <a:lumOff val="-9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Список проблем и вопросов</a:t>
          </a:r>
          <a:endParaRPr lang="en-GB" sz="1200" kern="1200" dirty="0">
            <a:solidFill>
              <a:schemeClr val="tx1"/>
            </a:solidFill>
          </a:endParaRPr>
        </a:p>
      </dsp:txBody>
      <dsp:txXfrm>
        <a:off x="5869606" y="1207964"/>
        <a:ext cx="1417527" cy="887774"/>
      </dsp:txXfrm>
    </dsp:sp>
    <dsp:sp modelId="{9C40B844-B29C-4ACC-866F-DDD910E0933E}">
      <dsp:nvSpPr>
        <dsp:cNvPr id="0" name=""/>
        <dsp:cNvSpPr/>
      </dsp:nvSpPr>
      <dsp:spPr>
        <a:xfrm>
          <a:off x="2255241" y="493473"/>
          <a:ext cx="4633515" cy="4633515"/>
        </a:xfrm>
        <a:custGeom>
          <a:avLst/>
          <a:gdLst/>
          <a:ahLst/>
          <a:cxnLst/>
          <a:rect l="0" t="0" r="0" b="0"/>
          <a:pathLst>
            <a:path>
              <a:moveTo>
                <a:pt x="4597654" y="1910704"/>
              </a:moveTo>
              <a:arcTo wR="2316757" hR="2316757" stAng="20994344" swAng="1221147"/>
            </a:path>
          </a:pathLst>
        </a:custGeom>
        <a:noFill/>
        <a:ln w="9525" cap="flat" cmpd="sng" algn="ctr">
          <a:solidFill>
            <a:schemeClr val="accent5">
              <a:hueOff val="-2373984"/>
              <a:satOff val="-4609"/>
              <a:lumOff val="-94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517B047-4FCF-46EA-9246-1A0A441FC700}">
      <dsp:nvSpPr>
        <dsp:cNvPr id="0" name=""/>
        <dsp:cNvSpPr/>
      </dsp:nvSpPr>
      <dsp:spPr>
        <a:xfrm>
          <a:off x="5821579" y="3483041"/>
          <a:ext cx="1513581" cy="971136"/>
        </a:xfrm>
        <a:prstGeom prst="roundRect">
          <a:avLst/>
        </a:prstGeom>
        <a:gradFill rotWithShape="0">
          <a:gsLst>
            <a:gs pos="0">
              <a:schemeClr val="accent5">
                <a:hueOff val="-4747967"/>
                <a:satOff val="-9218"/>
                <a:lumOff val="-1882"/>
                <a:alphaOff val="0"/>
                <a:tint val="100000"/>
                <a:shade val="100000"/>
                <a:satMod val="130000"/>
              </a:schemeClr>
            </a:gs>
            <a:gs pos="100000">
              <a:schemeClr val="accent5">
                <a:hueOff val="-4747967"/>
                <a:satOff val="-9218"/>
                <a:lumOff val="-188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Государство отвечает на список проблем и вопросов</a:t>
          </a:r>
          <a:endParaRPr lang="en-GB" sz="1200" kern="1200" dirty="0">
            <a:solidFill>
              <a:schemeClr val="tx1"/>
            </a:solidFill>
          </a:endParaRPr>
        </a:p>
      </dsp:txBody>
      <dsp:txXfrm>
        <a:off x="5868986" y="3530448"/>
        <a:ext cx="1418767" cy="876322"/>
      </dsp:txXfrm>
    </dsp:sp>
    <dsp:sp modelId="{97AA4806-4434-4974-84CE-A7048F3670D3}">
      <dsp:nvSpPr>
        <dsp:cNvPr id="0" name=""/>
        <dsp:cNvSpPr/>
      </dsp:nvSpPr>
      <dsp:spPr>
        <a:xfrm>
          <a:off x="2255241" y="493473"/>
          <a:ext cx="4633515" cy="4633515"/>
        </a:xfrm>
        <a:custGeom>
          <a:avLst/>
          <a:gdLst/>
          <a:ahLst/>
          <a:cxnLst/>
          <a:rect l="0" t="0" r="0" b="0"/>
          <a:pathLst>
            <a:path>
              <a:moveTo>
                <a:pt x="3796477" y="4099395"/>
              </a:moveTo>
              <a:arcTo wR="2316757" hR="2316757" stAng="3018291" swAng="931541"/>
            </a:path>
          </a:pathLst>
        </a:custGeom>
        <a:noFill/>
        <a:ln w="9525" cap="flat" cmpd="sng" algn="ctr">
          <a:solidFill>
            <a:schemeClr val="accent5">
              <a:hueOff val="-4747967"/>
              <a:satOff val="-9218"/>
              <a:lumOff val="-1882"/>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12D93C8-4F05-492A-9795-D57D6685392A}">
      <dsp:nvSpPr>
        <dsp:cNvPr id="0" name=""/>
        <dsp:cNvSpPr/>
      </dsp:nvSpPr>
      <dsp:spPr>
        <a:xfrm>
          <a:off x="3815208" y="4635074"/>
          <a:ext cx="1513581" cy="983828"/>
        </a:xfrm>
        <a:prstGeom prst="roundRect">
          <a:avLst/>
        </a:prstGeom>
        <a:gradFill rotWithShape="0">
          <a:gsLst>
            <a:gs pos="0">
              <a:schemeClr val="accent5">
                <a:hueOff val="-7121951"/>
                <a:satOff val="-13826"/>
                <a:lumOff val="-2823"/>
                <a:alphaOff val="0"/>
                <a:tint val="100000"/>
                <a:shade val="100000"/>
                <a:satMod val="130000"/>
              </a:schemeClr>
            </a:gs>
            <a:gs pos="100000">
              <a:schemeClr val="accent5">
                <a:hueOff val="-7121951"/>
                <a:satOff val="-13826"/>
                <a:lumOff val="-282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Конструктивный диалог</a:t>
          </a:r>
          <a:endParaRPr lang="en-GB" sz="1200" kern="1200" dirty="0">
            <a:solidFill>
              <a:schemeClr val="tx1"/>
            </a:solidFill>
          </a:endParaRPr>
        </a:p>
      </dsp:txBody>
      <dsp:txXfrm>
        <a:off x="3863235" y="4683101"/>
        <a:ext cx="1417527" cy="887774"/>
      </dsp:txXfrm>
    </dsp:sp>
    <dsp:sp modelId="{59493EC7-8719-43D8-B2DA-E0E4EC1A173B}">
      <dsp:nvSpPr>
        <dsp:cNvPr id="0" name=""/>
        <dsp:cNvSpPr/>
      </dsp:nvSpPr>
      <dsp:spPr>
        <a:xfrm>
          <a:off x="2255241" y="493473"/>
          <a:ext cx="4633515" cy="4633515"/>
        </a:xfrm>
        <a:custGeom>
          <a:avLst/>
          <a:gdLst/>
          <a:ahLst/>
          <a:cxnLst/>
          <a:rect l="0" t="0" r="0" b="0"/>
          <a:pathLst>
            <a:path>
              <a:moveTo>
                <a:pt x="1369797" y="4431145"/>
              </a:moveTo>
              <a:arcTo wR="2316757" hR="2316757" stAng="6847557" swAng="923374"/>
            </a:path>
          </a:pathLst>
        </a:custGeom>
        <a:noFill/>
        <a:ln w="9525" cap="flat" cmpd="sng" algn="ctr">
          <a:solidFill>
            <a:schemeClr val="accent5">
              <a:hueOff val="-7121951"/>
              <a:satOff val="-13826"/>
              <a:lumOff val="-282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32518D0-262C-4786-804D-AA1D516F2E33}">
      <dsp:nvSpPr>
        <dsp:cNvPr id="0" name=""/>
        <dsp:cNvSpPr/>
      </dsp:nvSpPr>
      <dsp:spPr>
        <a:xfrm>
          <a:off x="1808837" y="3476695"/>
          <a:ext cx="1513581" cy="983828"/>
        </a:xfrm>
        <a:prstGeom prst="roundRect">
          <a:avLst/>
        </a:prstGeom>
        <a:gradFill rotWithShape="0">
          <a:gsLst>
            <a:gs pos="0">
              <a:schemeClr val="accent5">
                <a:hueOff val="-9495935"/>
                <a:satOff val="-18435"/>
                <a:lumOff val="-3764"/>
                <a:alphaOff val="0"/>
                <a:tint val="100000"/>
                <a:shade val="100000"/>
                <a:satMod val="130000"/>
              </a:schemeClr>
            </a:gs>
            <a:gs pos="100000">
              <a:schemeClr val="accent5">
                <a:hueOff val="-9495935"/>
                <a:satOff val="-18435"/>
                <a:lumOff val="-376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Принятие заключительных замечаний</a:t>
          </a:r>
          <a:endParaRPr lang="en-GB" sz="1200" kern="1200" dirty="0">
            <a:solidFill>
              <a:schemeClr val="tx1"/>
            </a:solidFill>
          </a:endParaRPr>
        </a:p>
      </dsp:txBody>
      <dsp:txXfrm>
        <a:off x="1856864" y="3524722"/>
        <a:ext cx="1417527" cy="887774"/>
      </dsp:txXfrm>
    </dsp:sp>
    <dsp:sp modelId="{D98CC39B-93DB-4615-B239-B300158EF873}">
      <dsp:nvSpPr>
        <dsp:cNvPr id="0" name=""/>
        <dsp:cNvSpPr/>
      </dsp:nvSpPr>
      <dsp:spPr>
        <a:xfrm>
          <a:off x="2287961" y="614132"/>
          <a:ext cx="4633515" cy="4633515"/>
        </a:xfrm>
        <a:custGeom>
          <a:avLst/>
          <a:gdLst/>
          <a:ahLst/>
          <a:cxnLst/>
          <a:rect l="0" t="0" r="0" b="0"/>
          <a:pathLst>
            <a:path>
              <a:moveTo>
                <a:pt x="16865" y="2595796"/>
              </a:moveTo>
              <a:arcTo wR="2316757" hR="2316757" stAng="10384938" swAng="1237476"/>
            </a:path>
          </a:pathLst>
        </a:custGeom>
        <a:noFill/>
        <a:ln w="9525" cap="flat" cmpd="sng" algn="ctr">
          <a:solidFill>
            <a:schemeClr val="accent5">
              <a:hueOff val="-9495935"/>
              <a:satOff val="-18435"/>
              <a:lumOff val="-3764"/>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3346CE1-096B-48DA-BABA-40E0E408CA3E}">
      <dsp:nvSpPr>
        <dsp:cNvPr id="0" name=""/>
        <dsp:cNvSpPr/>
      </dsp:nvSpPr>
      <dsp:spPr>
        <a:xfrm>
          <a:off x="1903429" y="1138914"/>
          <a:ext cx="1513581" cy="983828"/>
        </a:xfrm>
        <a:prstGeom prst="roundRect">
          <a:avLst/>
        </a:prstGeom>
        <a:gradFill rotWithShape="0">
          <a:gsLst>
            <a:gs pos="0">
              <a:schemeClr val="accent5">
                <a:hueOff val="-11869918"/>
                <a:satOff val="-23044"/>
                <a:lumOff val="-4705"/>
                <a:alphaOff val="0"/>
                <a:tint val="100000"/>
                <a:shade val="100000"/>
                <a:satMod val="130000"/>
              </a:schemeClr>
            </a:gs>
            <a:gs pos="100000">
              <a:schemeClr val="accent5">
                <a:hueOff val="-11869918"/>
                <a:satOff val="-23044"/>
                <a:lumOff val="-47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Последующие меры</a:t>
          </a:r>
          <a:endParaRPr lang="en-GB" sz="1200" kern="1200" dirty="0">
            <a:solidFill>
              <a:schemeClr val="tx1"/>
            </a:solidFill>
          </a:endParaRPr>
        </a:p>
      </dsp:txBody>
      <dsp:txXfrm>
        <a:off x="1951456" y="1186941"/>
        <a:ext cx="1417527" cy="887774"/>
      </dsp:txXfrm>
    </dsp:sp>
    <dsp:sp modelId="{BA2E648A-C2D4-428B-BF33-8DA1E782E3B1}">
      <dsp:nvSpPr>
        <dsp:cNvPr id="0" name=""/>
        <dsp:cNvSpPr/>
      </dsp:nvSpPr>
      <dsp:spPr>
        <a:xfrm>
          <a:off x="2425086" y="427180"/>
          <a:ext cx="4633515" cy="4633515"/>
        </a:xfrm>
        <a:custGeom>
          <a:avLst/>
          <a:gdLst/>
          <a:ahLst/>
          <a:cxnLst/>
          <a:rect l="0" t="0" r="0" b="0"/>
          <a:pathLst>
            <a:path>
              <a:moveTo>
                <a:pt x="776685" y="585993"/>
              </a:moveTo>
              <a:arcTo wR="2316757" hR="2316757" stAng="13700196" swAng="816101"/>
            </a:path>
          </a:pathLst>
        </a:custGeom>
        <a:noFill/>
        <a:ln w="9525" cap="flat" cmpd="sng" algn="ctr">
          <a:solidFill>
            <a:schemeClr val="accent5">
              <a:hueOff val="-11869918"/>
              <a:satOff val="-23044"/>
              <a:lumOff val="-4705"/>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0444"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8" charset="0"/>
              </a:defRPr>
            </a:lvl1pPr>
          </a:lstStyle>
          <a:p>
            <a:pPr>
              <a:defRPr/>
            </a:pPr>
            <a:fld id="{D8256694-9639-4E57-8855-E7BE63A59D16}" type="datetime1">
              <a:rPr lang="fr-FR"/>
              <a:pPr>
                <a:defRPr/>
              </a:pPr>
              <a:t>24/06/2017</a:t>
            </a:fld>
            <a:endParaRPr lang="fr-FR"/>
          </a:p>
        </p:txBody>
      </p:sp>
      <p:sp>
        <p:nvSpPr>
          <p:cNvPr id="4" name="Espace réservé du pied de page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4"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8" charset="0"/>
              </a:defRPr>
            </a:lvl1pPr>
          </a:lstStyle>
          <a:p>
            <a:pPr>
              <a:defRPr/>
            </a:pPr>
            <a:fld id="{797F9D1E-F9C0-4151-AA35-569FD3F2BF24}" type="slidenum">
              <a:rPr lang="fr-FR"/>
              <a:pPr>
                <a:defRPr/>
              </a:pPr>
              <a:t>‹#›</a:t>
            </a:fld>
            <a:endParaRPr lang="fr-FR"/>
          </a:p>
        </p:txBody>
      </p:sp>
    </p:spTree>
    <p:extLst>
      <p:ext uri="{BB962C8B-B14F-4D97-AF65-F5344CB8AC3E}">
        <p14:creationId xmlns:p14="http://schemas.microsoft.com/office/powerpoint/2010/main" val="594066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smtClean="0"/>
            </a:lvl1pPr>
          </a:lstStyle>
          <a:p>
            <a:pPr>
              <a:defRPr/>
            </a:pPr>
            <a:fld id="{A6F2F4B2-4480-48F7-9CE8-3D2DEDC731E0}" type="datetimeFigureOut">
              <a:rPr lang="en-US"/>
              <a:pPr>
                <a:defRPr/>
              </a:pPr>
              <a:t>6/24/2017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smtClean="0"/>
            </a:lvl1pPr>
          </a:lstStyle>
          <a:p>
            <a:pPr>
              <a:defRPr/>
            </a:pPr>
            <a:fld id="{0E525AAB-472A-4E1E-9654-8528A2FDCD70}" type="slidenum">
              <a:rPr lang="en-US"/>
              <a:pPr>
                <a:defRPr/>
              </a:pPr>
              <a:t>‹#›</a:t>
            </a:fld>
            <a:endParaRPr lang="en-US"/>
          </a:p>
        </p:txBody>
      </p:sp>
    </p:spTree>
    <p:extLst>
      <p:ext uri="{BB962C8B-B14F-4D97-AF65-F5344CB8AC3E}">
        <p14:creationId xmlns:p14="http://schemas.microsoft.com/office/powerpoint/2010/main" val="37938264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ohchr.org/RU/HRBodies/CED/Pages/CEDIndex.aspx" TargetMode="External"/><Relationship Id="rId3" Type="http://schemas.openxmlformats.org/officeDocument/2006/relationships/hyperlink" Target="http://www.ohchr.org/RU/HRBodies/CCPR/Pages/CCPRIndex.aspx" TargetMode="External"/><Relationship Id="rId7" Type="http://schemas.openxmlformats.org/officeDocument/2006/relationships/hyperlink" Target="http://www.ohchr.org/RU/HRBodies/CRPD/Pages/CRPDIndex.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ohchr.org/RU/HRBodies/cedaw/Pages/cedawindex.aspx" TargetMode="External"/><Relationship Id="rId5" Type="http://schemas.openxmlformats.org/officeDocument/2006/relationships/hyperlink" Target="http://www.ohchr.org/RU/HRBodies/CAT/Pages/catindex.aspx" TargetMode="External"/><Relationship Id="rId10" Type="http://schemas.openxmlformats.org/officeDocument/2006/relationships/hyperlink" Target="http://www.ohchr.org/RU/HRBodies/CRCPages/CRCIndex.aspx" TargetMode="External"/><Relationship Id="rId4" Type="http://schemas.openxmlformats.org/officeDocument/2006/relationships/hyperlink" Target="http://www.ohchr.org/RU/HRBodies/CERD/Pages/CERDIndex.aspx" TargetMode="External"/><Relationship Id="rId9" Type="http://schemas.openxmlformats.org/officeDocument/2006/relationships/hyperlink" Target="http://www.ohchr.org/RU/HRBodies/cescr/pages/cescrindex.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a:t>
            </a:fld>
            <a:endParaRPr lang="en-US"/>
          </a:p>
        </p:txBody>
      </p:sp>
    </p:spTree>
    <p:extLst>
      <p:ext uri="{BB962C8B-B14F-4D97-AF65-F5344CB8AC3E}">
        <p14:creationId xmlns:p14="http://schemas.microsoft.com/office/powerpoint/2010/main" val="323330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10</a:t>
            </a:fld>
            <a:endParaRPr lang="en-US"/>
          </a:p>
        </p:txBody>
      </p:sp>
    </p:spTree>
    <p:extLst>
      <p:ext uri="{BB962C8B-B14F-4D97-AF65-F5344CB8AC3E}">
        <p14:creationId xmlns:p14="http://schemas.microsoft.com/office/powerpoint/2010/main" val="309690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solidFill>
                  <a:schemeClr val="tx1"/>
                </a:solidFill>
                <a:effectLst/>
              </a:rPr>
              <a:t>В настоящее время восемь договорных органов по правам человека (</a:t>
            </a:r>
            <a:r>
              <a:rPr lang="ru-RU" sz="1200" dirty="0" smtClean="0">
                <a:solidFill>
                  <a:schemeClr val="tx1"/>
                </a:solidFill>
                <a:effectLst/>
                <a:hlinkClick r:id="rId3"/>
              </a:rPr>
              <a:t>КПЧ</a:t>
            </a:r>
            <a:r>
              <a:rPr lang="ru-RU" sz="1200" dirty="0" smtClean="0">
                <a:solidFill>
                  <a:schemeClr val="tx1"/>
                </a:solidFill>
                <a:effectLst/>
              </a:rPr>
              <a:t>, </a:t>
            </a:r>
            <a:r>
              <a:rPr lang="ru-RU" sz="1200" dirty="0" smtClean="0">
                <a:solidFill>
                  <a:schemeClr val="tx1"/>
                </a:solidFill>
                <a:effectLst/>
                <a:hlinkClick r:id="rId4"/>
              </a:rPr>
              <a:t>КЛРД</a:t>
            </a:r>
            <a:r>
              <a:rPr lang="ru-RU" sz="1200" dirty="0" smtClean="0">
                <a:solidFill>
                  <a:schemeClr val="tx1"/>
                </a:solidFill>
                <a:effectLst/>
              </a:rPr>
              <a:t>, </a:t>
            </a:r>
            <a:r>
              <a:rPr lang="ru-RU" sz="1200" dirty="0" smtClean="0">
                <a:solidFill>
                  <a:schemeClr val="tx1"/>
                </a:solidFill>
                <a:effectLst/>
                <a:hlinkClick r:id="rId5"/>
              </a:rPr>
              <a:t>КПП</a:t>
            </a:r>
            <a:r>
              <a:rPr lang="ru-RU" sz="1200" dirty="0" smtClean="0">
                <a:solidFill>
                  <a:schemeClr val="tx1"/>
                </a:solidFill>
                <a:effectLst/>
              </a:rPr>
              <a:t>, </a:t>
            </a:r>
            <a:r>
              <a:rPr lang="ru-RU" sz="1200" dirty="0" smtClean="0">
                <a:solidFill>
                  <a:schemeClr val="tx1"/>
                </a:solidFill>
                <a:effectLst/>
                <a:hlinkClick r:id="rId6"/>
              </a:rPr>
              <a:t>КЛДЖ</a:t>
            </a:r>
            <a:r>
              <a:rPr lang="ru-RU" sz="1200" dirty="0" smtClean="0">
                <a:solidFill>
                  <a:schemeClr val="tx1"/>
                </a:solidFill>
                <a:effectLst/>
              </a:rPr>
              <a:t>, </a:t>
            </a:r>
            <a:r>
              <a:rPr lang="ru-RU" sz="1200" dirty="0" smtClean="0">
                <a:solidFill>
                  <a:schemeClr val="tx1"/>
                </a:solidFill>
                <a:effectLst/>
                <a:hlinkClick r:id="rId7"/>
              </a:rPr>
              <a:t>КПИ</a:t>
            </a:r>
            <a:r>
              <a:rPr lang="ru-RU" sz="1200" dirty="0" smtClean="0">
                <a:solidFill>
                  <a:schemeClr val="tx1"/>
                </a:solidFill>
                <a:effectLst/>
              </a:rPr>
              <a:t>, </a:t>
            </a:r>
            <a:r>
              <a:rPr lang="ru-RU" sz="1200" dirty="0" smtClean="0">
                <a:solidFill>
                  <a:schemeClr val="tx1"/>
                </a:solidFill>
                <a:effectLst/>
                <a:hlinkClick r:id="rId8"/>
              </a:rPr>
              <a:t>КНИ</a:t>
            </a:r>
            <a:r>
              <a:rPr lang="ru-RU" sz="1200" dirty="0" smtClean="0">
                <a:solidFill>
                  <a:schemeClr val="tx1"/>
                </a:solidFill>
                <a:effectLst/>
              </a:rPr>
              <a:t>, </a:t>
            </a:r>
            <a:r>
              <a:rPr lang="ru-RU" sz="1200" dirty="0" smtClean="0">
                <a:solidFill>
                  <a:schemeClr val="tx1"/>
                </a:solidFill>
                <a:effectLst/>
                <a:hlinkClick r:id="rId9"/>
              </a:rPr>
              <a:t>КЭСКП</a:t>
            </a:r>
            <a:r>
              <a:rPr lang="ru-RU" sz="1200" dirty="0" smtClean="0">
                <a:solidFill>
                  <a:schemeClr val="tx1"/>
                </a:solidFill>
                <a:effectLst/>
              </a:rPr>
              <a:t> и </a:t>
            </a:r>
            <a:r>
              <a:rPr lang="ru-RU" sz="1200" dirty="0" smtClean="0">
                <a:solidFill>
                  <a:schemeClr val="tx1"/>
                </a:solidFill>
                <a:effectLst/>
                <a:hlinkClick r:id="rId10"/>
              </a:rPr>
              <a:t>КПР</a:t>
            </a:r>
            <a:r>
              <a:rPr lang="ru-RU" sz="1200" dirty="0" smtClean="0">
                <a:solidFill>
                  <a:schemeClr val="tx1"/>
                </a:solidFill>
                <a:effectLst/>
              </a:rPr>
              <a:t>) при определенных обстоятельствах могут получать и рассматривать индивидуальные жалобы или сообщения частных лиц:</a:t>
            </a:r>
            <a:r>
              <a:rPr lang="ru-RU" sz="1200" baseline="0" dirty="0" smtClean="0">
                <a:solidFill>
                  <a:schemeClr val="tx1"/>
                </a:solidFill>
                <a:effectLst/>
              </a:rPr>
              <a:t> </a:t>
            </a:r>
          </a:p>
          <a:p>
            <a:r>
              <a:rPr lang="ru-RU" sz="1200" baseline="0" dirty="0" smtClean="0">
                <a:solidFill>
                  <a:schemeClr val="tx1"/>
                </a:solidFill>
                <a:effectLst/>
              </a:rPr>
              <a:t>КПЧ, КЛДЖ, КПИ, КЭСКП и КПР  рассматривают индивидуальных сообщений на основе факультативного протокола; или на основе заявления в соответствии со ст. 22 КПП, </a:t>
            </a:r>
            <a:r>
              <a:rPr lang="ru-RU" sz="1200" baseline="0" dirty="0" err="1" smtClean="0">
                <a:solidFill>
                  <a:schemeClr val="tx1"/>
                </a:solidFill>
                <a:effectLst/>
              </a:rPr>
              <a:t>ст</a:t>
            </a:r>
            <a:r>
              <a:rPr lang="ru-RU" sz="1200" baseline="0" dirty="0" smtClean="0">
                <a:solidFill>
                  <a:schemeClr val="tx1"/>
                </a:solidFill>
                <a:effectLst/>
              </a:rPr>
              <a:t> 14 КЛРД, </a:t>
            </a:r>
            <a:r>
              <a:rPr lang="ru-RU" sz="1200" baseline="0" dirty="0" err="1" smtClean="0">
                <a:solidFill>
                  <a:schemeClr val="tx1"/>
                </a:solidFill>
                <a:effectLst/>
              </a:rPr>
              <a:t>ст</a:t>
            </a:r>
            <a:r>
              <a:rPr lang="ru-RU" sz="1200" baseline="0" dirty="0" smtClean="0">
                <a:solidFill>
                  <a:schemeClr val="tx1"/>
                </a:solidFill>
                <a:effectLst/>
              </a:rPr>
              <a:t> 31 КНИ.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11</a:t>
            </a:fld>
            <a:endParaRPr lang="en-US"/>
          </a:p>
        </p:txBody>
      </p:sp>
    </p:spTree>
    <p:extLst>
      <p:ext uri="{BB962C8B-B14F-4D97-AF65-F5344CB8AC3E}">
        <p14:creationId xmlns:p14="http://schemas.microsoft.com/office/powerpoint/2010/main" val="414119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006FB7"/>
              </a:buClr>
              <a:buSzTx/>
              <a:buFont typeface="Wingdings" pitchFamily="-108" charset="2"/>
              <a:buChar char="§"/>
              <a:tabLst/>
              <a:defRPr/>
            </a:pPr>
            <a:r>
              <a:rPr kumimoji="0" lang="ru-RU" sz="1200" b="0" i="0" u="none" strike="noStrike" kern="1200" cap="none" spc="0" normalizeH="0" baseline="0" noProof="0" dirty="0" smtClean="0">
                <a:ln>
                  <a:noFill/>
                </a:ln>
                <a:solidFill>
                  <a:srgbClr val="333333"/>
                </a:solidFill>
                <a:effectLst/>
                <a:uLnTx/>
                <a:uFillTx/>
                <a:latin typeface="+mn-lt"/>
                <a:ea typeface="ＭＳ Ｐゴシック" pitchFamily="-108" charset="-128"/>
                <a:cs typeface="Arial"/>
              </a:rPr>
              <a:t>Расследования могут проводится только в отношении государств, которые признают компетенцию комитета при ратификации конвенции  </a:t>
            </a:r>
          </a:p>
          <a:p>
            <a:pPr marL="342900" marR="0" lvl="0" indent="-342900" algn="l" defTabSz="457200" rtl="0" eaLnBrk="1" fontAlgn="base" latinLnBrk="0" hangingPunct="1">
              <a:lnSpc>
                <a:spcPct val="100000"/>
              </a:lnSpc>
              <a:spcBef>
                <a:spcPct val="20000"/>
              </a:spcBef>
              <a:spcAft>
                <a:spcPct val="0"/>
              </a:spcAft>
              <a:buClr>
                <a:srgbClr val="006FB7"/>
              </a:buClr>
              <a:buSzTx/>
              <a:buFont typeface="Wingdings" pitchFamily="-108" charset="2"/>
              <a:buChar char="§"/>
              <a:tabLst/>
              <a:defRPr/>
            </a:pPr>
            <a:r>
              <a:rPr lang="ru-RU" sz="1200" dirty="0" smtClean="0">
                <a:effectLst/>
                <a:latin typeface="+mn-lt"/>
              </a:rPr>
              <a:t>Процедура расследования носит конфиденциальный характер, и на всех ее стадиях требуется сотрудничество с государством-участником</a:t>
            </a:r>
            <a:endParaRPr kumimoji="0" lang="ru-RU" sz="1200" b="0" i="0" u="none" strike="noStrike" kern="1200" cap="none" spc="0" normalizeH="0" baseline="0" noProof="0" dirty="0" smtClean="0">
              <a:ln>
                <a:noFill/>
              </a:ln>
              <a:solidFill>
                <a:srgbClr val="333333"/>
              </a:solidFill>
              <a:effectLst/>
              <a:uLnTx/>
              <a:uFillTx/>
              <a:latin typeface="+mn-lt"/>
              <a:ea typeface="ＭＳ Ｐゴシック" pitchFamily="-108" charset="-128"/>
              <a:cs typeface="Arial"/>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12</a:t>
            </a:fld>
            <a:endParaRPr lang="en-US"/>
          </a:p>
        </p:txBody>
      </p:sp>
    </p:spTree>
    <p:extLst>
      <p:ext uri="{BB962C8B-B14F-4D97-AF65-F5344CB8AC3E}">
        <p14:creationId xmlns:p14="http://schemas.microsoft.com/office/powerpoint/2010/main" val="335917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13</a:t>
            </a:fld>
            <a:endParaRPr lang="en-US"/>
          </a:p>
        </p:txBody>
      </p:sp>
    </p:spTree>
    <p:extLst>
      <p:ext uri="{BB962C8B-B14F-4D97-AF65-F5344CB8AC3E}">
        <p14:creationId xmlns:p14="http://schemas.microsoft.com/office/powerpoint/2010/main" val="346465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14</a:t>
            </a:fld>
            <a:endParaRPr lang="en-US"/>
          </a:p>
        </p:txBody>
      </p:sp>
    </p:spTree>
    <p:extLst>
      <p:ext uri="{BB962C8B-B14F-4D97-AF65-F5344CB8AC3E}">
        <p14:creationId xmlns:p14="http://schemas.microsoft.com/office/powerpoint/2010/main" val="268905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15</a:t>
            </a:fld>
            <a:endParaRPr lang="en-US"/>
          </a:p>
        </p:txBody>
      </p:sp>
    </p:spTree>
    <p:extLst>
      <p:ext uri="{BB962C8B-B14F-4D97-AF65-F5344CB8AC3E}">
        <p14:creationId xmlns:p14="http://schemas.microsoft.com/office/powerpoint/2010/main" val="335736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16</a:t>
            </a:fld>
            <a:endParaRPr lang="en-US"/>
          </a:p>
        </p:txBody>
      </p:sp>
    </p:spTree>
    <p:extLst>
      <p:ext uri="{BB962C8B-B14F-4D97-AF65-F5344CB8AC3E}">
        <p14:creationId xmlns:p14="http://schemas.microsoft.com/office/powerpoint/2010/main" val="13671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17</a:t>
            </a:fld>
            <a:endParaRPr lang="en-US"/>
          </a:p>
        </p:txBody>
      </p:sp>
    </p:spTree>
    <p:extLst>
      <p:ext uri="{BB962C8B-B14F-4D97-AF65-F5344CB8AC3E}">
        <p14:creationId xmlns:p14="http://schemas.microsoft.com/office/powerpoint/2010/main" val="412158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18</a:t>
            </a:fld>
            <a:endParaRPr lang="en-US"/>
          </a:p>
        </p:txBody>
      </p:sp>
    </p:spTree>
    <p:extLst>
      <p:ext uri="{BB962C8B-B14F-4D97-AF65-F5344CB8AC3E}">
        <p14:creationId xmlns:p14="http://schemas.microsoft.com/office/powerpoint/2010/main" val="191860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BE" baseline="0" dirty="0" smtClean="0">
              <a:ea typeface="ＭＳ Ｐゴシック" charset="0"/>
            </a:endParaRPr>
          </a:p>
        </p:txBody>
      </p:sp>
      <p:sp>
        <p:nvSpPr>
          <p:cNvPr id="16388" name="Slide Number Placeholder 3"/>
          <p:cNvSpPr>
            <a:spLocks noGrp="1"/>
          </p:cNvSpPr>
          <p:nvPr>
            <p:ph type="sldNum" sz="quarter" idx="5"/>
          </p:nvPr>
        </p:nvSpPr>
        <p:spPr>
          <a:noFill/>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C1BEE63A-2851-406B-870A-5B31E9F09099}" type="slidenum">
              <a:rPr lang="en-US" altLang="en-US" b="0" smtClean="0"/>
              <a:pPr/>
              <a:t>19</a:t>
            </a:fld>
            <a:endParaRPr lang="en-US" altLang="en-US" b="0" smtClean="0"/>
          </a:p>
        </p:txBody>
      </p:sp>
    </p:spTree>
    <p:extLst>
      <p:ext uri="{BB962C8B-B14F-4D97-AF65-F5344CB8AC3E}">
        <p14:creationId xmlns:p14="http://schemas.microsoft.com/office/powerpoint/2010/main" val="37844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ru-RU" sz="1200" dirty="0" smtClean="0">
                <a:effectLst/>
                <a:latin typeface="+mn-lt"/>
                <a:ea typeface="Calibri"/>
                <a:cs typeface="Arial"/>
              </a:rPr>
              <a:t>Венская Конференция ООН по правам человека 1993 - Подтвердила принципы и призвала к дальнейшему укреплению режима прав человека; подтвердила универсальность и неделимость всех прав человека; призвала учредить пост Верховного комиссара ООН по правам </a:t>
            </a:r>
            <a:r>
              <a:rPr lang="ru-RU" sz="1200" dirty="0" smtClean="0">
                <a:effectLst/>
                <a:latin typeface="+mn-lt"/>
                <a:ea typeface="Calibri"/>
                <a:cs typeface="Arial"/>
              </a:rPr>
              <a:t>человека</a:t>
            </a:r>
            <a:endParaRPr lang="en-US" sz="1200" dirty="0" smtClean="0">
              <a:effectLst/>
              <a:latin typeface="+mn-lt"/>
              <a:ea typeface="Calibri"/>
              <a:cs typeface="Arial"/>
            </a:endParaRPr>
          </a:p>
          <a:p>
            <a:pPr marL="0" marR="0">
              <a:lnSpc>
                <a:spcPct val="115000"/>
              </a:lnSpc>
              <a:spcBef>
                <a:spcPts val="0"/>
              </a:spcBef>
              <a:spcAft>
                <a:spcPts val="1000"/>
              </a:spcAft>
            </a:pPr>
            <a:endParaRPr lang="en-US" sz="1200" dirty="0" smtClean="0">
              <a:effectLst/>
              <a:latin typeface="+mn-lt"/>
              <a:ea typeface="Calibri"/>
              <a:cs typeface="Arial"/>
            </a:endParaRPr>
          </a:p>
          <a:p>
            <a:pPr marL="0" marR="0">
              <a:lnSpc>
                <a:spcPct val="115000"/>
              </a:lnSpc>
              <a:spcBef>
                <a:spcPts val="0"/>
              </a:spcBef>
              <a:spcAft>
                <a:spcPts val="1000"/>
              </a:spcAft>
            </a:pPr>
            <a:r>
              <a:rPr lang="ru-RU" sz="1200" dirty="0" smtClean="0">
                <a:effectLst/>
                <a:latin typeface="+mn-lt"/>
                <a:ea typeface="Calibri"/>
                <a:cs typeface="Arial"/>
              </a:rPr>
              <a:t>Универсальные права на свободу, равенство и достоинство остаются неизменными в культурах и цивилизациях из-за присущей им ценности, и потому что они делают возможным сохранение мира. они совершенно необходимы. Разрушь их, открыто и демонстративно, - и грань, отделяющая нас от ужасного насилия, исчезнет. </a:t>
            </a:r>
            <a:endParaRPr lang="en-US" sz="1200" dirty="0" smtClean="0">
              <a:effectLst/>
              <a:latin typeface="+mn-lt"/>
              <a:ea typeface="Calibri"/>
              <a:cs typeface="Arial"/>
            </a:endParaRPr>
          </a:p>
          <a:p>
            <a:pPr marL="0" marR="0">
              <a:lnSpc>
                <a:spcPct val="115000"/>
              </a:lnSpc>
              <a:spcBef>
                <a:spcPts val="0"/>
              </a:spcBef>
              <a:spcAft>
                <a:spcPts val="1000"/>
              </a:spcAft>
            </a:pPr>
            <a:endParaRPr lang="en-US" sz="1200" dirty="0" smtClean="0">
              <a:effectLst/>
              <a:latin typeface="+mn-lt"/>
              <a:ea typeface="Calibri"/>
              <a:cs typeface="Arial"/>
            </a:endParaRPr>
          </a:p>
          <a:p>
            <a:pPr marL="0" marR="0">
              <a:lnSpc>
                <a:spcPct val="115000"/>
              </a:lnSpc>
              <a:spcBef>
                <a:spcPts val="0"/>
              </a:spcBef>
              <a:spcAft>
                <a:spcPts val="1000"/>
              </a:spcAft>
            </a:pPr>
            <a:endParaRPr lang="en-US" sz="1200" dirty="0" smtClean="0">
              <a:effectLst/>
              <a:latin typeface="+mn-lt"/>
              <a:ea typeface="Calibri"/>
              <a:cs typeface="Arial"/>
            </a:endParaRPr>
          </a:p>
          <a:p>
            <a:pPr lvl="1" eaLnBrk="1" hangingPunct="1"/>
            <a:endParaRPr lang="en-GB" dirty="0" smtClean="0">
              <a:latin typeface="Times New Roman" charset="0"/>
            </a:endParaRPr>
          </a:p>
          <a:p>
            <a:pPr lvl="1" eaLnBrk="1" hangingPunct="1"/>
            <a:endParaRPr lang="en-GB"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a:t>
            </a:fld>
            <a:endParaRPr lang="en-US"/>
          </a:p>
        </p:txBody>
      </p:sp>
    </p:spTree>
    <p:extLst>
      <p:ext uri="{BB962C8B-B14F-4D97-AF65-F5344CB8AC3E}">
        <p14:creationId xmlns:p14="http://schemas.microsoft.com/office/powerpoint/2010/main" val="1739596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A866E0A6-02B4-458B-84EA-99E8D6A86D3E}" type="slidenum">
              <a:rPr lang="en-US" altLang="en-US" b="0" smtClean="0"/>
              <a:pPr/>
              <a:t>20</a:t>
            </a:fld>
            <a:endParaRPr lang="en-US" altLang="en-US" b="0" smtClean="0"/>
          </a:p>
        </p:txBody>
      </p:sp>
      <p:sp>
        <p:nvSpPr>
          <p:cNvPr id="20483"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fr-FR">
              <a:ea typeface="ＭＳ Ｐゴシック" charset="0"/>
            </a:endParaRPr>
          </a:p>
        </p:txBody>
      </p:sp>
    </p:spTree>
    <p:extLst>
      <p:ext uri="{BB962C8B-B14F-4D97-AF65-F5344CB8AC3E}">
        <p14:creationId xmlns:p14="http://schemas.microsoft.com/office/powerpoint/2010/main" val="233439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6628" name="Slide Number Placeholder 3"/>
          <p:cNvSpPr>
            <a:spLocks noGrp="1"/>
          </p:cNvSpPr>
          <p:nvPr>
            <p:ph type="sldNum" sz="quarter" idx="5"/>
          </p:nvPr>
        </p:nvSpPr>
        <p:spPr>
          <a:noFill/>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199A9F83-0F07-4115-B55A-8091056D5811}" type="slidenum">
              <a:rPr lang="en-US" altLang="en-US" b="0" smtClean="0"/>
              <a:pPr/>
              <a:t>21</a:t>
            </a:fld>
            <a:endParaRPr lang="en-US" altLang="en-US" b="0" smtClean="0"/>
          </a:p>
        </p:txBody>
      </p:sp>
    </p:spTree>
    <p:extLst>
      <p:ext uri="{BB962C8B-B14F-4D97-AF65-F5344CB8AC3E}">
        <p14:creationId xmlns:p14="http://schemas.microsoft.com/office/powerpoint/2010/main" val="53570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22</a:t>
            </a:fld>
            <a:endParaRPr lang="en-US"/>
          </a:p>
        </p:txBody>
      </p:sp>
    </p:spTree>
    <p:extLst>
      <p:ext uri="{BB962C8B-B14F-4D97-AF65-F5344CB8AC3E}">
        <p14:creationId xmlns:p14="http://schemas.microsoft.com/office/powerpoint/2010/main" val="120139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23</a:t>
            </a:fld>
            <a:endParaRPr lang="en-US"/>
          </a:p>
        </p:txBody>
      </p:sp>
    </p:spTree>
    <p:extLst>
      <p:ext uri="{BB962C8B-B14F-4D97-AF65-F5344CB8AC3E}">
        <p14:creationId xmlns:p14="http://schemas.microsoft.com/office/powerpoint/2010/main" val="96802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24</a:t>
            </a:fld>
            <a:endParaRPr lang="en-US"/>
          </a:p>
        </p:txBody>
      </p:sp>
    </p:spTree>
    <p:extLst>
      <p:ext uri="{BB962C8B-B14F-4D97-AF65-F5344CB8AC3E}">
        <p14:creationId xmlns:p14="http://schemas.microsoft.com/office/powerpoint/2010/main" val="9077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25</a:t>
            </a:fld>
            <a:endParaRPr lang="en-US"/>
          </a:p>
        </p:txBody>
      </p:sp>
    </p:spTree>
    <p:extLst>
      <p:ext uri="{BB962C8B-B14F-4D97-AF65-F5344CB8AC3E}">
        <p14:creationId xmlns:p14="http://schemas.microsoft.com/office/powerpoint/2010/main" val="1370099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26</a:t>
            </a:fld>
            <a:endParaRPr lang="en-US"/>
          </a:p>
        </p:txBody>
      </p:sp>
    </p:spTree>
    <p:extLst>
      <p:ext uri="{BB962C8B-B14F-4D97-AF65-F5344CB8AC3E}">
        <p14:creationId xmlns:p14="http://schemas.microsoft.com/office/powerpoint/2010/main" val="1958824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27</a:t>
            </a:fld>
            <a:endParaRPr lang="en-US"/>
          </a:p>
        </p:txBody>
      </p:sp>
    </p:spTree>
    <p:extLst>
      <p:ext uri="{BB962C8B-B14F-4D97-AF65-F5344CB8AC3E}">
        <p14:creationId xmlns:p14="http://schemas.microsoft.com/office/powerpoint/2010/main" val="1791951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28</a:t>
            </a:fld>
            <a:endParaRPr lang="en-US"/>
          </a:p>
        </p:txBody>
      </p:sp>
    </p:spTree>
    <p:extLst>
      <p:ext uri="{BB962C8B-B14F-4D97-AF65-F5344CB8AC3E}">
        <p14:creationId xmlns:p14="http://schemas.microsoft.com/office/powerpoint/2010/main" val="208820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spcBef>
                <a:spcPts val="300"/>
              </a:spcBef>
              <a:buNone/>
            </a:pPr>
            <a:r>
              <a:rPr lang="ru-RU" dirty="0" smtClean="0"/>
              <a:t>Система</a:t>
            </a:r>
            <a:r>
              <a:rPr lang="ru-RU" baseline="0" dirty="0" smtClean="0"/>
              <a:t> прав человека ООН – есть система международных стандартов в области прав человека</a:t>
            </a:r>
            <a:endParaRPr lang="en-US" baseline="0" dirty="0" smtClean="0"/>
          </a:p>
          <a:p>
            <a:pPr marL="0" indent="0">
              <a:spcBef>
                <a:spcPts val="300"/>
              </a:spcBef>
              <a:buNone/>
            </a:pPr>
            <a:r>
              <a:rPr lang="ru-RU" baseline="0" dirty="0" smtClean="0"/>
              <a:t>Устав ООН - Статья 1(3): Одной из целей ООН является:</a:t>
            </a:r>
          </a:p>
          <a:p>
            <a:pPr marL="0" indent="0">
              <a:spcBef>
                <a:spcPts val="300"/>
              </a:spcBef>
              <a:buNone/>
            </a:pPr>
            <a:r>
              <a:rPr lang="ru-RU" baseline="0" dirty="0" smtClean="0"/>
              <a:t>« Осуществлять международное сотрудничество в разрешении международных проблем экономического, социального, культурного и гуманитарного характера и в поощрении и развитии уважения к правам человека и основным свободам для всех, без различия расы, пола, языка и религии  »</a:t>
            </a:r>
          </a:p>
          <a:p>
            <a:pPr marL="0" indent="0">
              <a:spcBef>
                <a:spcPts val="300"/>
              </a:spcBef>
              <a:buNone/>
            </a:pPr>
            <a:endParaRPr lang="ru-RU" baseline="0" dirty="0" smtClean="0"/>
          </a:p>
          <a:p>
            <a:pPr marL="0" indent="0">
              <a:spcBef>
                <a:spcPts val="300"/>
              </a:spcBef>
              <a:buNone/>
            </a:pPr>
            <a:r>
              <a:rPr lang="ru-RU" baseline="0" dirty="0" err="1" smtClean="0"/>
              <a:t>Article</a:t>
            </a:r>
            <a:r>
              <a:rPr lang="ru-RU" baseline="0" dirty="0" smtClean="0"/>
              <a:t> 55(c): Организация Объединенных Наций содействует…:  «Всеобщему уважению и соблюдению прав человека и основных свобод для всех, без различия расы, пола, языка и религии.»</a:t>
            </a:r>
          </a:p>
          <a:p>
            <a:pPr marL="0" indent="0">
              <a:spcBef>
                <a:spcPts val="300"/>
              </a:spcBef>
              <a:buNone/>
            </a:pPr>
            <a:endParaRPr lang="ru-RU" baseline="0" dirty="0" smtClean="0"/>
          </a:p>
          <a:p>
            <a:r>
              <a:rPr lang="ru-RU" sz="1200" dirty="0" smtClean="0">
                <a:effectLst/>
                <a:latin typeface="+mn-lt"/>
                <a:ea typeface="Times New Roman"/>
              </a:rPr>
              <a:t>Всеобщая декларация прав человека объединила в себе экономические, социальные и культурные права и гражданские и политические права. Тем не менее, на фоне идеологического разногласия Генеральная Ассамблея разделила эти права на два отдельных пакта в соответствии с резолюцией 543 (VI) 1952 г., хотя в резолюции 421 Е (V) 1950 г. она подтвердила, что эти два набора прав являются взаимосвязанными и взаимозависимыми.</a:t>
            </a:r>
          </a:p>
          <a:p>
            <a:r>
              <a:rPr lang="ru-RU" sz="1200" dirty="0" smtClean="0">
                <a:effectLst/>
                <a:latin typeface="+mn-lt"/>
                <a:ea typeface="Calibri"/>
                <a:cs typeface="Arial"/>
              </a:rPr>
              <a:t>Декларация</a:t>
            </a:r>
            <a:r>
              <a:rPr lang="ru-RU" sz="1200" baseline="0" dirty="0" smtClean="0">
                <a:effectLst/>
                <a:latin typeface="+mn-lt"/>
                <a:ea typeface="Calibri"/>
                <a:cs typeface="Arial"/>
              </a:rPr>
              <a:t> вместе с пактами – есть Международный Билль о правах  человека</a:t>
            </a:r>
          </a:p>
          <a:p>
            <a:r>
              <a:rPr lang="ru-RU" sz="1200" dirty="0" smtClean="0">
                <a:effectLst/>
                <a:latin typeface="+mn-lt"/>
                <a:ea typeface="Calibri"/>
                <a:cs typeface="Arial"/>
              </a:rPr>
              <a:t/>
            </a:r>
            <a:br>
              <a:rPr lang="ru-RU" sz="1200" dirty="0" smtClean="0">
                <a:effectLst/>
                <a:latin typeface="+mn-lt"/>
                <a:ea typeface="Calibri"/>
                <a:cs typeface="Arial"/>
              </a:rPr>
            </a:br>
            <a:endParaRPr lang="en-US" dirty="0">
              <a:latin typeface="+mn-lt"/>
            </a:endParaRPr>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3</a:t>
            </a:fld>
            <a:endParaRPr lang="en-US"/>
          </a:p>
        </p:txBody>
      </p:sp>
    </p:spTree>
    <p:extLst>
      <p:ext uri="{BB962C8B-B14F-4D97-AF65-F5344CB8AC3E}">
        <p14:creationId xmlns:p14="http://schemas.microsoft.com/office/powerpoint/2010/main" val="196097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ru-RU" sz="1200" dirty="0" smtClean="0">
                <a:effectLst/>
                <a:latin typeface="+mn-lt"/>
                <a:ea typeface="Calibri"/>
                <a:cs typeface="Arial"/>
              </a:rPr>
              <a:t>Уставные органы – или вне-конвенционные органы </a:t>
            </a:r>
            <a:endParaRPr lang="en-US" sz="1200" dirty="0" smtClean="0">
              <a:effectLst/>
              <a:latin typeface="+mn-lt"/>
              <a:ea typeface="Calibri"/>
              <a:cs typeface="Arial"/>
            </a:endParaRPr>
          </a:p>
          <a:p>
            <a:pPr marL="0" marR="0">
              <a:lnSpc>
                <a:spcPct val="115000"/>
              </a:lnSpc>
              <a:spcBef>
                <a:spcPts val="0"/>
              </a:spcBef>
              <a:spcAft>
                <a:spcPts val="1000"/>
              </a:spcAft>
            </a:pPr>
            <a:r>
              <a:rPr lang="ru-RU" sz="1200" dirty="0" smtClean="0">
                <a:effectLst/>
                <a:latin typeface="+mn-lt"/>
                <a:ea typeface="Calibri"/>
                <a:cs typeface="Arial"/>
              </a:rPr>
              <a:t>Органы, созданные на основе Устава ООН в соответствии с принятыми в системе ООН резолюциями и решениями</a:t>
            </a:r>
            <a:endParaRPr lang="en-US" sz="1200" dirty="0" smtClean="0">
              <a:effectLst/>
              <a:latin typeface="+mn-lt"/>
              <a:ea typeface="Calibri"/>
              <a:cs typeface="Arial"/>
            </a:endParaRPr>
          </a:p>
          <a:p>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4</a:t>
            </a:fld>
            <a:endParaRPr lang="en-US"/>
          </a:p>
        </p:txBody>
      </p:sp>
    </p:spTree>
    <p:extLst>
      <p:ext uri="{BB962C8B-B14F-4D97-AF65-F5344CB8AC3E}">
        <p14:creationId xmlns:p14="http://schemas.microsoft.com/office/powerpoint/2010/main" val="2885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5</a:t>
            </a:fld>
            <a:endParaRPr lang="en-US"/>
          </a:p>
        </p:txBody>
      </p:sp>
    </p:spTree>
    <p:extLst>
      <p:ext uri="{BB962C8B-B14F-4D97-AF65-F5344CB8AC3E}">
        <p14:creationId xmlns:p14="http://schemas.microsoft.com/office/powerpoint/2010/main" val="409897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Договорные органы являются одним из основных столпов международной системы защиты прав человека. </a:t>
            </a:r>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6</a:t>
            </a:fld>
            <a:endParaRPr lang="en-US"/>
          </a:p>
        </p:txBody>
      </p:sp>
    </p:spTree>
    <p:extLst>
      <p:ext uri="{BB962C8B-B14F-4D97-AF65-F5344CB8AC3E}">
        <p14:creationId xmlns:p14="http://schemas.microsoft.com/office/powerpoint/2010/main" val="13143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1" fontAlgn="base" latinLnBrk="0" hangingPunct="1">
              <a:lnSpc>
                <a:spcPct val="100000"/>
              </a:lnSpc>
              <a:spcBef>
                <a:spcPct val="20000"/>
              </a:spcBef>
              <a:spcAft>
                <a:spcPct val="0"/>
              </a:spcAft>
              <a:buClr>
                <a:srgbClr val="006FB7"/>
              </a:buClr>
              <a:buSzTx/>
              <a:buFont typeface="Wingdings" pitchFamily="-108" charset="2"/>
              <a:buNone/>
              <a:tabLst/>
              <a:defRPr/>
            </a:pPr>
            <a:r>
              <a:rPr lang="ru-RU" sz="1200" dirty="0" smtClean="0">
                <a:solidFill>
                  <a:schemeClr val="tx1"/>
                </a:solidFill>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по ликвидации расовой дискриминации </a:t>
            </a:r>
            <a:r>
              <a:rPr lang="ru-RU" sz="1200" dirty="0" smtClean="0">
                <a:solidFill>
                  <a:schemeClr val="tx1"/>
                </a:solidFill>
                <a:effectLst/>
                <a:latin typeface="+mn-lt"/>
              </a:rPr>
              <a:t>наблюдает за выполнением Международной конвенции о ликвидации всех форм расовой дискриминации (1965 г.); первый создан договорный орган</a:t>
            </a: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endParaRPr lang="ru-RU" sz="1200" dirty="0" smtClean="0">
              <a:solidFill>
                <a:schemeClr val="tx1"/>
              </a:solidFill>
              <a:latin typeface="+mn-lt"/>
            </a:endParaRPr>
          </a:p>
          <a:p>
            <a:pPr marL="171450" indent="-171450">
              <a:buFontTx/>
              <a:buChar char="-"/>
            </a:pPr>
            <a:r>
              <a:rPr lang="ru-RU" sz="1200" dirty="0" smtClean="0">
                <a:solidFill>
                  <a:schemeClr val="tx1"/>
                </a:solidFill>
                <a:latin typeface="+mn-lt"/>
              </a:rPr>
              <a:t>Комитет</a:t>
            </a:r>
            <a:r>
              <a:rPr lang="ru-RU" sz="1200" baseline="0" dirty="0" smtClean="0">
                <a:solidFill>
                  <a:schemeClr val="tx1"/>
                </a:solidFill>
                <a:latin typeface="+mn-lt"/>
              </a:rPr>
              <a:t> по правам человека наблюдает </a:t>
            </a:r>
            <a:r>
              <a:rPr lang="ru-RU" sz="1200" dirty="0" smtClean="0">
                <a:solidFill>
                  <a:schemeClr val="tx1"/>
                </a:solidFill>
                <a:effectLst/>
                <a:latin typeface="+mn-lt"/>
              </a:rPr>
              <a:t>за выполнением Международного пакта о гражданских и политических правах (1966 г.) и факультативных протоколов к нему; </a:t>
            </a:r>
          </a:p>
          <a:p>
            <a:pPr marL="171450" indent="-171450">
              <a:buFontTx/>
              <a:buChar char="-"/>
            </a:pPr>
            <a:r>
              <a:rPr lang="ru-RU" sz="1200" baseline="0" dirty="0" smtClean="0">
                <a:solidFill>
                  <a:schemeClr val="tx1"/>
                </a:solidFill>
                <a:latin typeface="+mn-lt"/>
              </a:rPr>
              <a:t>Комитет по экономическим, социальным и культурным правам </a:t>
            </a:r>
            <a:r>
              <a:rPr lang="ru-RU" sz="1200" dirty="0" smtClean="0">
                <a:solidFill>
                  <a:schemeClr val="tx1"/>
                </a:solidFill>
                <a:effectLst/>
                <a:latin typeface="+mn-lt"/>
              </a:rPr>
              <a:t>наблюдает за выполнением Международного пакта об экономических, социальных и культурных правах (1966 г.); Комитет был учрежден только в 1985 г. </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по ликвидации дискриминации в отношении женщин </a:t>
            </a:r>
            <a:r>
              <a:rPr lang="ru-RU" sz="1200" dirty="0" smtClean="0">
                <a:solidFill>
                  <a:schemeClr val="tx1"/>
                </a:solidFill>
                <a:effectLst/>
                <a:latin typeface="+mn-lt"/>
              </a:rPr>
              <a:t>наблюдает за выполнением Международной конвенции о ликвидации всех форм дискриминации в отношении женщин (1979 г.) и факультативного протокола к ней (1999 г.); </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против пыток </a:t>
            </a:r>
            <a:r>
              <a:rPr lang="ru-RU" sz="1200" dirty="0" smtClean="0">
                <a:solidFill>
                  <a:schemeClr val="tx1"/>
                </a:solidFill>
                <a:effectLst/>
                <a:latin typeface="+mn-lt"/>
              </a:rPr>
              <a:t>наблюдает за выполнением Конвенции против пыток и других жестоких, бесчеловечных и унижающих достоинство видов (1984 г.);</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по правам ребенка </a:t>
            </a:r>
            <a:r>
              <a:rPr lang="ru-RU" sz="1200" dirty="0" smtClean="0">
                <a:solidFill>
                  <a:schemeClr val="tx1"/>
                </a:solidFill>
                <a:effectLst/>
                <a:latin typeface="+mn-lt"/>
              </a:rPr>
              <a:t>наблюдает за выполнением Конвенции о правах ребенка (1989 г.) и факультативных протоколов к ней (2000 г.);</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по правам инвалидов </a:t>
            </a:r>
            <a:r>
              <a:rPr lang="ru-RU" sz="1200" dirty="0" smtClean="0">
                <a:solidFill>
                  <a:schemeClr val="tx1"/>
                </a:solidFill>
                <a:effectLst/>
                <a:latin typeface="+mn-lt"/>
              </a:rPr>
              <a:t>наблюдает за выполнением Международной конвенции о правах инвалидов (2006 г.); </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Комитет по защите прав трудящихся-мигрантов </a:t>
            </a:r>
            <a:r>
              <a:rPr lang="ru-RU" sz="1200" dirty="0" smtClean="0">
                <a:solidFill>
                  <a:schemeClr val="tx1"/>
                </a:solidFill>
                <a:effectLst/>
                <a:latin typeface="+mn-lt"/>
              </a:rPr>
              <a:t>наблюдает за выполнением Международной конвенции о защите прав всех трудящихся-мигрантов и членов их семей (1990 г.);</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 </a:t>
            </a:r>
          </a:p>
          <a:p>
            <a:pPr marL="171450" indent="-171450">
              <a:buFontTx/>
              <a:buChar char="-"/>
            </a:pP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 Комитет по насильственным исчезновениям </a:t>
            </a:r>
            <a:r>
              <a:rPr lang="ru-RU" sz="1200" dirty="0" smtClean="0">
                <a:solidFill>
                  <a:schemeClr val="tx1"/>
                </a:solidFill>
                <a:effectLst/>
                <a:latin typeface="+mn-lt"/>
              </a:rPr>
              <a:t>наблюдает за выполнением Международной конвенции для защиты всех лиц от насильственных исчезновений (2006 г.); </a:t>
            </a:r>
          </a:p>
          <a:p>
            <a:pPr marL="171450" indent="-171450">
              <a:buFontTx/>
              <a:buChar char="-"/>
            </a:pPr>
            <a:r>
              <a:rPr lang="ru-RU" sz="1200" dirty="0" smtClean="0">
                <a:solidFill>
                  <a:schemeClr val="tx1"/>
                </a:solidFill>
                <a:effectLst/>
                <a:latin typeface="+mn-lt"/>
              </a:rPr>
              <a:t> </a:t>
            </a:r>
            <a:r>
              <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rPr>
              <a:t>Подкомитет по предупреждению пыток </a:t>
            </a:r>
            <a:r>
              <a:rPr lang="ru-RU" sz="1200" dirty="0" smtClean="0">
                <a:solidFill>
                  <a:schemeClr val="tx1"/>
                </a:solidFill>
                <a:effectLst/>
                <a:latin typeface="+mn-lt"/>
              </a:rPr>
              <a:t>учрежденный в соответствии с Факультативным протоколом к Конвенции против пыток (ФПКПП) (2002 г.), посещает места лишения свободы с целью предупреждения пыток и других жестоких, бесчеловечных и унижающих достоинство видов обращения или наказания.</a:t>
            </a:r>
            <a:endParaRPr kumimoji="0" lang="en-US"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lang="ru-RU" sz="1200" dirty="0" smtClean="0">
              <a:solidFill>
                <a:schemeClr val="tx1"/>
              </a:solidFill>
              <a:effectLst/>
              <a:latin typeface="+mn-lt"/>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endParaRPr kumimoji="0" lang="ru-RU" sz="1200" b="0" i="0" u="none" strike="noStrike" kern="1200" cap="none" spc="0" normalizeH="0" baseline="0" noProof="0" dirty="0" smtClean="0">
              <a:ln>
                <a:noFill/>
              </a:ln>
              <a:solidFill>
                <a:schemeClr val="tx1"/>
              </a:solidFill>
              <a:effectLst/>
              <a:uLnTx/>
              <a:uFillTx/>
              <a:latin typeface="+mn-lt"/>
              <a:ea typeface="ＭＳ Ｐゴシック" pitchFamily="-108" charset="-128"/>
              <a:cs typeface="Arial"/>
            </a:endParaRPr>
          </a:p>
          <a:p>
            <a:pPr marL="171450" indent="-171450">
              <a:buFontTx/>
              <a:buChar char="-"/>
            </a:pPr>
            <a:r>
              <a:rPr lang="ru-RU" sz="1200" baseline="0" dirty="0" smtClean="0">
                <a:solidFill>
                  <a:schemeClr val="tx1"/>
                </a:solidFill>
                <a:latin typeface="+mn-lt"/>
              </a:rPr>
              <a:t> </a:t>
            </a:r>
            <a:endParaRPr lang="en-US" sz="12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7</a:t>
            </a:fld>
            <a:endParaRPr lang="en-US"/>
          </a:p>
        </p:txBody>
      </p:sp>
    </p:spTree>
    <p:extLst>
      <p:ext uri="{BB962C8B-B14F-4D97-AF65-F5344CB8AC3E}">
        <p14:creationId xmlns:p14="http://schemas.microsoft.com/office/powerpoint/2010/main" val="394101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 </a:t>
            </a:r>
            <a:endParaRPr lang="en-US" dirty="0"/>
          </a:p>
        </p:txBody>
      </p:sp>
      <p:sp>
        <p:nvSpPr>
          <p:cNvPr id="4" name="Slide Number Placeholder 3"/>
          <p:cNvSpPr>
            <a:spLocks noGrp="1"/>
          </p:cNvSpPr>
          <p:nvPr>
            <p:ph type="sldNum" sz="quarter" idx="10"/>
          </p:nvPr>
        </p:nvSpPr>
        <p:spPr/>
        <p:txBody>
          <a:bodyPr/>
          <a:lstStyle/>
          <a:p>
            <a:pPr>
              <a:defRPr/>
            </a:pPr>
            <a:fld id="{0E525AAB-472A-4E1E-9654-8528A2FDCD70}" type="slidenum">
              <a:rPr lang="en-US" smtClean="0"/>
              <a:pPr>
                <a:defRPr/>
              </a:pPr>
              <a:t>8</a:t>
            </a:fld>
            <a:endParaRPr lang="en-US"/>
          </a:p>
        </p:txBody>
      </p:sp>
    </p:spTree>
    <p:extLst>
      <p:ext uri="{BB962C8B-B14F-4D97-AF65-F5344CB8AC3E}">
        <p14:creationId xmlns:p14="http://schemas.microsoft.com/office/powerpoint/2010/main" val="55713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9688" y="9429671"/>
            <a:ext cx="2946400"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BEE2C834-E12F-413A-AE50-72FE76D33754}" type="slidenum">
              <a:rPr lang="ko-KR" altLang="en-US">
                <a:latin typeface="Times New Roman" panose="02020603050405020304" pitchFamily="18" charset="0"/>
                <a:ea typeface="Gulim" panose="020B0600000101010101" pitchFamily="34" charset="-127"/>
                <a:cs typeface="Arial" panose="020B0604020202020204" pitchFamily="34" charset="0"/>
              </a:rPr>
              <a:pPr algn="r" eaLnBrk="1" hangingPunct="1">
                <a:spcBef>
                  <a:spcPct val="0"/>
                </a:spcBef>
              </a:pPr>
              <a:t>9</a:t>
            </a:fld>
            <a:endParaRPr lang="en-US" altLang="ko-KR">
              <a:latin typeface="Times New Roman" panose="02020603050405020304" pitchFamily="18" charset="0"/>
              <a:ea typeface="Gulim" panose="020B0600000101010101" pitchFamily="34" charset="-127"/>
              <a:cs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normAutofit fontScale="70000" lnSpcReduction="20000"/>
          </a:bodyPr>
          <a:lstStyle/>
          <a:p>
            <a:pPr eaLnBrk="1" hangingPunct="1"/>
            <a:endParaRPr lang="fr-BE" altLang="en-US" dirty="0" smtClean="0">
              <a:solidFill>
                <a:srgbClr val="000000"/>
              </a:solidFill>
              <a:latin typeface="Arial" panose="020B0604020202020204" pitchFamily="34" charset="0"/>
            </a:endParaRPr>
          </a:p>
          <a:p>
            <a:r>
              <a:rPr lang="en-US" b="1" dirty="0" smtClean="0"/>
              <a:t>Reporting –</a:t>
            </a:r>
            <a:r>
              <a:rPr lang="en-US" b="1" baseline="0" dirty="0" smtClean="0"/>
              <a:t> </a:t>
            </a:r>
          </a:p>
          <a:p>
            <a:r>
              <a:rPr lang="en-US" b="1" baseline="0" dirty="0" smtClean="0"/>
              <a:t>	-</a:t>
            </a:r>
            <a:r>
              <a:rPr lang="en-US" b="0" baseline="0" dirty="0" smtClean="0"/>
              <a:t>NHRIs may encourage States to comply with their reporting obligations. </a:t>
            </a:r>
          </a:p>
          <a:p>
            <a:r>
              <a:rPr lang="en-US" b="0" baseline="0" dirty="0" smtClean="0"/>
              <a:t>	-NHRIs should become familiar with the TB reporting guidelines and assist States in understanding and following them when developing their periodic reports. </a:t>
            </a:r>
          </a:p>
          <a:p>
            <a:r>
              <a:rPr lang="en-US" b="0" baseline="0" dirty="0" smtClean="0"/>
              <a:t>	-NHRIs may also provide training for state officials regarding reporting procedures, collection of data for reports and other relevant issues.</a:t>
            </a:r>
          </a:p>
          <a:p>
            <a:endParaRPr lang="en-US" b="0" baseline="0" dirty="0" smtClean="0"/>
          </a:p>
          <a:p>
            <a:r>
              <a:rPr lang="en-US" b="0" baseline="0" dirty="0" smtClean="0"/>
              <a:t>IN PRACTICE: NHRIs may participate in discussions and consultation with various stakeholders including NGOs and States parties in preparing a State party report. Consultation can take different forms. NHRIs should always maintain their independent status during this process. Be familiar with general comments of the Treaty Body and concluding observations from previous reviews on the country webpage.</a:t>
            </a:r>
          </a:p>
          <a:p>
            <a:endParaRPr lang="en-US" b="0" baseline="0" dirty="0" smtClean="0"/>
          </a:p>
          <a:p>
            <a:r>
              <a:rPr lang="en-US" b="1" baseline="0" dirty="0" smtClean="0"/>
              <a:t>Submission of written information</a:t>
            </a:r>
            <a:r>
              <a:rPr lang="en-US" b="0" baseline="0" dirty="0" smtClean="0"/>
              <a:t>– NHRIs, due to their expertise in the field, are encouraged to submit written information to complement the report submitted by the State. Such issues may be incorporated in a list of issues or inform the questions posed by members of the Committee when meeting with the State delegation. </a:t>
            </a:r>
            <a:endParaRPr lang="en-US" b="1" dirty="0" smtClean="0"/>
          </a:p>
          <a:p>
            <a:endParaRPr lang="en-US" b="0" baseline="0" dirty="0" smtClean="0"/>
          </a:p>
          <a:p>
            <a:r>
              <a:rPr lang="en-US" b="1" baseline="0" dirty="0" smtClean="0"/>
              <a:t>Contribution to the list of issues – </a:t>
            </a:r>
            <a:r>
              <a:rPr lang="en-US" b="0" baseline="0" dirty="0" smtClean="0"/>
              <a:t>Committee prepares a list of issues which is transmitted to the State Party – it is an opportunity for the Committee to request additional information, or to being questioning the State party on more specific targeted issues. The State party then responds in writing. As already mentioned, the NHRI may contribute in writing to the preparation of the list of issues. It can also comment on the list of issues once they are sent to the state party. </a:t>
            </a:r>
          </a:p>
          <a:p>
            <a:endParaRPr lang="en-US" b="0" baseline="0" dirty="0" smtClean="0"/>
          </a:p>
          <a:p>
            <a:r>
              <a:rPr lang="en-US" b="0" baseline="0" dirty="0" smtClean="0"/>
              <a:t>THE TREATY BODY SECRETARIAT can provide information/answers to your questions if needed!</a:t>
            </a:r>
            <a:endParaRPr lang="en-US" b="1" baseline="0" dirty="0" smtClean="0"/>
          </a:p>
          <a:p>
            <a:endParaRPr lang="en-US" b="1" baseline="0" dirty="0" smtClean="0"/>
          </a:p>
          <a:p>
            <a:r>
              <a:rPr lang="en-US" b="1" dirty="0" smtClean="0"/>
              <a:t>During the constructive dialogue </a:t>
            </a:r>
            <a:r>
              <a:rPr lang="en-US" dirty="0" smtClean="0"/>
              <a:t>– depends on</a:t>
            </a:r>
            <a:r>
              <a:rPr lang="en-US" baseline="0" dirty="0" smtClean="0"/>
              <a:t> the practice/methods of work of each treaty body. CERD and CMW involve NHRIs in their official sessions. NHRIs (A status) can make a statement during the official dialogue if the delegations have no objections. Other treaty bodies allow NHRIs to attend as observers, and can interact during the pre-session or in informal or private meetings. </a:t>
            </a:r>
          </a:p>
          <a:p>
            <a:endParaRPr lang="fr-BE" baseline="0" dirty="0" smtClean="0"/>
          </a:p>
          <a:p>
            <a:r>
              <a:rPr lang="fr-BE" b="1" baseline="0" dirty="0" err="1" smtClean="0"/>
              <a:t>Dissemination</a:t>
            </a:r>
            <a:r>
              <a:rPr lang="fr-BE" b="1" baseline="0" dirty="0" smtClean="0"/>
              <a:t> of </a:t>
            </a:r>
            <a:r>
              <a:rPr lang="fr-BE" b="1" baseline="0" dirty="0" err="1" smtClean="0"/>
              <a:t>COBs</a:t>
            </a:r>
            <a:r>
              <a:rPr lang="fr-BE" b="1" baseline="0" dirty="0" smtClean="0"/>
              <a:t> and </a:t>
            </a:r>
            <a:r>
              <a:rPr lang="fr-BE" b="1" baseline="0" dirty="0" err="1" smtClean="0"/>
              <a:t>follow</a:t>
            </a:r>
            <a:r>
              <a:rPr lang="fr-BE" b="1" baseline="0" dirty="0" smtClean="0"/>
              <a:t>-up – </a:t>
            </a:r>
          </a:p>
          <a:p>
            <a:r>
              <a:rPr lang="fr-BE" b="1" baseline="0" dirty="0" smtClean="0"/>
              <a:t>	</a:t>
            </a:r>
            <a:r>
              <a:rPr lang="fr-BE" b="0" baseline="0" dirty="0" smtClean="0"/>
              <a:t>-</a:t>
            </a:r>
            <a:r>
              <a:rPr lang="fr-BE" b="0" baseline="0" dirty="0" err="1" smtClean="0"/>
              <a:t>they</a:t>
            </a:r>
            <a:r>
              <a:rPr lang="fr-BE" b="0" baseline="0" dirty="0" smtClean="0"/>
              <a:t> </a:t>
            </a:r>
            <a:r>
              <a:rPr lang="fr-BE" b="0" baseline="0" dirty="0" err="1" smtClean="0"/>
              <a:t>should</a:t>
            </a:r>
            <a:r>
              <a:rPr lang="fr-BE" b="0" baseline="0" dirty="0" smtClean="0"/>
              <a:t> </a:t>
            </a:r>
            <a:r>
              <a:rPr lang="fr-BE" b="0" baseline="0" dirty="0" err="1" smtClean="0"/>
              <a:t>disseminate</a:t>
            </a:r>
            <a:r>
              <a:rPr lang="fr-BE" b="0" baseline="0" dirty="0" smtClean="0"/>
              <a:t> the </a:t>
            </a:r>
            <a:r>
              <a:rPr lang="fr-BE" b="0" baseline="0" dirty="0" err="1" smtClean="0"/>
              <a:t>COBs</a:t>
            </a:r>
            <a:r>
              <a:rPr lang="fr-BE" b="0" baseline="0" dirty="0" smtClean="0"/>
              <a:t> </a:t>
            </a:r>
            <a:r>
              <a:rPr lang="fr-BE" b="0" baseline="0" dirty="0" err="1" smtClean="0"/>
              <a:t>within</a:t>
            </a:r>
            <a:r>
              <a:rPr lang="fr-BE" b="0" baseline="0" dirty="0" smtClean="0"/>
              <a:t> </a:t>
            </a:r>
            <a:r>
              <a:rPr lang="fr-BE" b="0" baseline="0" dirty="0" err="1" smtClean="0"/>
              <a:t>their</a:t>
            </a:r>
            <a:r>
              <a:rPr lang="fr-BE" b="0" baseline="0" dirty="0" smtClean="0"/>
              <a:t> </a:t>
            </a:r>
            <a:r>
              <a:rPr lang="fr-BE" b="0" baseline="0" dirty="0" err="1" smtClean="0"/>
              <a:t>domestic</a:t>
            </a:r>
            <a:r>
              <a:rPr lang="fr-BE" b="0" baseline="0" dirty="0" smtClean="0"/>
              <a:t> </a:t>
            </a:r>
            <a:r>
              <a:rPr lang="fr-BE" b="0" baseline="0" dirty="0" err="1" smtClean="0"/>
              <a:t>constituencies</a:t>
            </a:r>
            <a:r>
              <a:rPr lang="fr-BE" b="0" baseline="0" dirty="0" smtClean="0"/>
              <a:t> and encourage </a:t>
            </a:r>
            <a:r>
              <a:rPr lang="fr-BE" b="0" baseline="0" dirty="0" err="1" smtClean="0"/>
              <a:t>governments</a:t>
            </a:r>
            <a:r>
              <a:rPr lang="fr-BE" b="0" baseline="0" dirty="0" smtClean="0"/>
              <a:t> to translate </a:t>
            </a:r>
            <a:r>
              <a:rPr lang="fr-BE" b="0" baseline="0" dirty="0" err="1" smtClean="0"/>
              <a:t>into</a:t>
            </a:r>
            <a:r>
              <a:rPr lang="fr-BE" b="0" baseline="0" dirty="0" smtClean="0"/>
              <a:t> </a:t>
            </a:r>
            <a:r>
              <a:rPr lang="fr-BE" b="0" baseline="0" dirty="0" err="1" smtClean="0"/>
              <a:t>Turkish</a:t>
            </a:r>
            <a:r>
              <a:rPr lang="fr-BE" b="0" baseline="0" dirty="0" smtClean="0"/>
              <a:t>. </a:t>
            </a:r>
          </a:p>
          <a:p>
            <a:r>
              <a:rPr lang="fr-BE" b="0" baseline="0" dirty="0" smtClean="0"/>
              <a:t>	-Can support or host </a:t>
            </a:r>
            <a:r>
              <a:rPr lang="fr-BE" b="0" baseline="0" dirty="0" err="1" smtClean="0"/>
              <a:t>follow</a:t>
            </a:r>
            <a:r>
              <a:rPr lang="fr-BE" b="0" baseline="0" dirty="0" smtClean="0"/>
              <a:t>-up meetings to </a:t>
            </a:r>
            <a:r>
              <a:rPr lang="fr-BE" b="0" baseline="0" dirty="0" err="1" smtClean="0"/>
              <a:t>COBs</a:t>
            </a:r>
            <a:r>
              <a:rPr lang="fr-BE" b="0" baseline="0" dirty="0" smtClean="0"/>
              <a:t> </a:t>
            </a:r>
            <a:r>
              <a:rPr lang="fr-BE" b="0" baseline="0" dirty="0" err="1" smtClean="0"/>
              <a:t>with</a:t>
            </a:r>
            <a:r>
              <a:rPr lang="fr-BE" b="0" baseline="0" dirty="0" smtClean="0"/>
              <a:t> the participation of </a:t>
            </a:r>
            <a:r>
              <a:rPr lang="fr-BE" b="0" baseline="0" dirty="0" err="1" smtClean="0"/>
              <a:t>Parliament</a:t>
            </a:r>
            <a:r>
              <a:rPr lang="fr-BE" b="0" baseline="0" dirty="0" smtClean="0"/>
              <a:t>, </a:t>
            </a:r>
            <a:r>
              <a:rPr lang="fr-BE" b="0" baseline="0" dirty="0" err="1" smtClean="0"/>
              <a:t>Ministries</a:t>
            </a:r>
            <a:r>
              <a:rPr lang="fr-BE" b="0" baseline="0" dirty="0" smtClean="0"/>
              <a:t> and public </a:t>
            </a:r>
            <a:r>
              <a:rPr lang="fr-BE" b="0" baseline="0" dirty="0" err="1" smtClean="0"/>
              <a:t>authorities</a:t>
            </a:r>
            <a:r>
              <a:rPr lang="fr-BE" b="0" baseline="0" dirty="0" smtClean="0"/>
              <a:t>, the UNCT, </a:t>
            </a:r>
            <a:r>
              <a:rPr lang="fr-BE" b="0" baseline="0" dirty="0" err="1" smtClean="0"/>
              <a:t>NGOs</a:t>
            </a:r>
            <a:r>
              <a:rPr lang="fr-BE" b="0" baseline="0" dirty="0" smtClean="0"/>
              <a:t> and </a:t>
            </a:r>
            <a:r>
              <a:rPr lang="fr-BE" b="0" baseline="0" dirty="0" err="1" smtClean="0"/>
              <a:t>other</a:t>
            </a:r>
            <a:r>
              <a:rPr lang="fr-BE" b="0" baseline="0" dirty="0" smtClean="0"/>
              <a:t> relevant </a:t>
            </a:r>
            <a:r>
              <a:rPr lang="fr-BE" b="0" baseline="0" dirty="0" err="1" smtClean="0"/>
              <a:t>actors</a:t>
            </a:r>
            <a:r>
              <a:rPr lang="fr-BE" b="0" baseline="0" dirty="0" smtClean="0"/>
              <a:t> of civil society. </a:t>
            </a:r>
          </a:p>
          <a:p>
            <a:r>
              <a:rPr lang="fr-BE" b="0" baseline="0" dirty="0" smtClean="0"/>
              <a:t>	-Can </a:t>
            </a:r>
            <a:r>
              <a:rPr lang="fr-BE" b="0" baseline="0" dirty="0" err="1" smtClean="0"/>
              <a:t>provide</a:t>
            </a:r>
            <a:r>
              <a:rPr lang="fr-BE" b="0" baseline="0" dirty="0" smtClean="0"/>
              <a:t> guidance to the </a:t>
            </a:r>
            <a:r>
              <a:rPr lang="fr-BE" b="0" baseline="0" dirty="0" err="1" smtClean="0"/>
              <a:t>Government</a:t>
            </a:r>
            <a:r>
              <a:rPr lang="fr-BE" b="0" baseline="0" dirty="0" smtClean="0"/>
              <a:t> on possible courses of action. </a:t>
            </a:r>
            <a:r>
              <a:rPr lang="fr-BE" b="0" baseline="0" dirty="0" err="1" smtClean="0"/>
              <a:t>Shall</a:t>
            </a:r>
            <a:r>
              <a:rPr lang="fr-BE" b="0" baseline="0" dirty="0" smtClean="0"/>
              <a:t> engage </a:t>
            </a:r>
            <a:r>
              <a:rPr lang="fr-BE" b="0" baseline="0" dirty="0" err="1" smtClean="0"/>
              <a:t>with</a:t>
            </a:r>
            <a:r>
              <a:rPr lang="fr-BE" b="0" baseline="0" dirty="0" smtClean="0"/>
              <a:t> </a:t>
            </a:r>
            <a:r>
              <a:rPr lang="fr-BE" b="0" baseline="0" dirty="0" err="1" smtClean="0"/>
              <a:t>members</a:t>
            </a:r>
            <a:r>
              <a:rPr lang="fr-BE" b="0" baseline="0" dirty="0" smtClean="0"/>
              <a:t> of </a:t>
            </a:r>
            <a:r>
              <a:rPr lang="fr-BE" b="0" baseline="0" dirty="0" err="1" smtClean="0"/>
              <a:t>Parliament</a:t>
            </a:r>
            <a:r>
              <a:rPr lang="fr-BE" b="0" baseline="0" dirty="0" smtClean="0"/>
              <a:t> and </a:t>
            </a:r>
            <a:r>
              <a:rPr lang="fr-BE" b="0" baseline="0" dirty="0" err="1" smtClean="0"/>
              <a:t>Ministries</a:t>
            </a:r>
            <a:r>
              <a:rPr lang="fr-BE" b="0" baseline="0" dirty="0" smtClean="0"/>
              <a:t> </a:t>
            </a:r>
            <a:r>
              <a:rPr lang="fr-BE" b="0" baseline="0" dirty="0" err="1" smtClean="0"/>
              <a:t>regarding</a:t>
            </a:r>
            <a:r>
              <a:rPr lang="fr-BE" b="0" baseline="0" dirty="0" smtClean="0"/>
              <a:t> the </a:t>
            </a:r>
            <a:r>
              <a:rPr lang="fr-BE" b="0" baseline="0" dirty="0" err="1" smtClean="0"/>
              <a:t>implementation</a:t>
            </a:r>
            <a:r>
              <a:rPr lang="fr-BE" b="0" baseline="0" dirty="0" smtClean="0"/>
              <a:t> of </a:t>
            </a:r>
            <a:r>
              <a:rPr lang="fr-BE" b="0" baseline="0" dirty="0" err="1" smtClean="0"/>
              <a:t>COBs</a:t>
            </a:r>
            <a:r>
              <a:rPr lang="fr-BE" b="0" baseline="0" dirty="0" smtClean="0"/>
              <a:t> and </a:t>
            </a:r>
            <a:r>
              <a:rPr lang="fr-BE" b="0" baseline="0" dirty="0" err="1" smtClean="0"/>
              <a:t>recommendations</a:t>
            </a:r>
            <a:r>
              <a:rPr lang="fr-BE" b="0" baseline="0" dirty="0" smtClean="0"/>
              <a:t>.</a:t>
            </a:r>
            <a:endParaRPr lang="en-US" b="0" dirty="0" smtClean="0"/>
          </a:p>
          <a:p>
            <a:pPr eaLnBrk="1" hangingPunct="1"/>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50368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9" descr="OHCHR_logo_EN_blue.png"/>
          <p:cNvPicPr>
            <a:picLocks noChangeAspect="1"/>
          </p:cNvPicPr>
          <p:nvPr userDrawn="1"/>
        </p:nvPicPr>
        <p:blipFill>
          <a:blip r:embed="rId2"/>
          <a:srcRect/>
          <a:stretch>
            <a:fillRect/>
          </a:stretch>
        </p:blipFill>
        <p:spPr bwMode="auto">
          <a:xfrm>
            <a:off x="7099300" y="6018213"/>
            <a:ext cx="1825625" cy="660400"/>
          </a:xfrm>
          <a:prstGeom prst="rect">
            <a:avLst/>
          </a:prstGeom>
          <a:noFill/>
          <a:ln w="9525">
            <a:noFill/>
            <a:miter lim="800000"/>
            <a:headEnd/>
            <a:tailEnd/>
          </a:ln>
        </p:spPr>
      </p:pic>
      <p:pic>
        <p:nvPicPr>
          <p:cNvPr id="5" name="Image 6" descr="UN_logo.jpg"/>
          <p:cNvPicPr>
            <a:picLocks noChangeAspect="1"/>
          </p:cNvPicPr>
          <p:nvPr userDrawn="1"/>
        </p:nvPicPr>
        <p:blipFill>
          <a:blip r:embed="rId3"/>
          <a:srcRect/>
          <a:stretch>
            <a:fillRect/>
          </a:stretch>
        </p:blipFill>
        <p:spPr bwMode="auto">
          <a:xfrm>
            <a:off x="6308725" y="6188075"/>
            <a:ext cx="574675" cy="573088"/>
          </a:xfrm>
          <a:prstGeom prst="rect">
            <a:avLst/>
          </a:prstGeom>
          <a:noFill/>
          <a:ln w="9525">
            <a:noFill/>
            <a:miter lim="800000"/>
            <a:headEnd/>
            <a:tailEnd/>
          </a:ln>
        </p:spPr>
      </p:pic>
      <p:cxnSp>
        <p:nvCxnSpPr>
          <p:cNvPr id="6" name="Connecteur droit 11"/>
          <p:cNvCxnSpPr/>
          <p:nvPr userDrawn="1"/>
        </p:nvCxnSpPr>
        <p:spPr>
          <a:xfrm rot="5400000">
            <a:off x="258762" y="328613"/>
            <a:ext cx="658813"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Image 8" descr="title_slide_background_3_shine.jpg"/>
          <p:cNvPicPr>
            <a:picLocks noChangeAspect="1"/>
          </p:cNvPicPr>
          <p:nvPr userDrawn="1"/>
        </p:nvPicPr>
        <p:blipFill>
          <a:blip r:embed="rId4"/>
          <a:srcRect/>
          <a:stretch>
            <a:fillRect/>
          </a:stretch>
        </p:blipFill>
        <p:spPr bwMode="auto">
          <a:xfrm>
            <a:off x="-6350" y="0"/>
            <a:ext cx="9155113" cy="6865938"/>
          </a:xfrm>
          <a:prstGeom prst="rect">
            <a:avLst/>
          </a:prstGeom>
          <a:noFill/>
          <a:ln w="9525">
            <a:noFill/>
            <a:miter lim="800000"/>
            <a:headEnd/>
            <a:tailEnd/>
          </a:ln>
        </p:spPr>
      </p:pic>
      <p:cxnSp>
        <p:nvCxnSpPr>
          <p:cNvPr id="8" name="Connecteur droit 12"/>
          <p:cNvCxnSpPr/>
          <p:nvPr userDrawn="1"/>
        </p:nvCxnSpPr>
        <p:spPr>
          <a:xfrm rot="5400000">
            <a:off x="-849312" y="1438275"/>
            <a:ext cx="287496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12" descr="ppt_white"/>
          <p:cNvPicPr>
            <a:picLocks noChangeAspect="1" noChangeArrowheads="1"/>
          </p:cNvPicPr>
          <p:nvPr userDrawn="1"/>
        </p:nvPicPr>
        <p:blipFill>
          <a:blip r:embed="rId5"/>
          <a:srcRect/>
          <a:stretch>
            <a:fillRect/>
          </a:stretch>
        </p:blipFill>
        <p:spPr bwMode="auto">
          <a:xfrm>
            <a:off x="4278313" y="5413375"/>
            <a:ext cx="4140200" cy="1150938"/>
          </a:xfrm>
          <a:prstGeom prst="rect">
            <a:avLst/>
          </a:prstGeom>
          <a:noFill/>
          <a:ln w="9525">
            <a:noFill/>
            <a:miter lim="800000"/>
            <a:headEnd/>
            <a:tailEnd/>
          </a:ln>
        </p:spPr>
      </p:pic>
      <p:sp>
        <p:nvSpPr>
          <p:cNvPr id="2" name="Titre 1"/>
          <p:cNvSpPr>
            <a:spLocks noGrp="1"/>
          </p:cNvSpPr>
          <p:nvPr>
            <p:ph type="ctrTitle"/>
          </p:nvPr>
        </p:nvSpPr>
        <p:spPr>
          <a:xfrm>
            <a:off x="723900" y="2041240"/>
            <a:ext cx="6590166" cy="1150263"/>
          </a:xfrm>
        </p:spPr>
        <p:txBody>
          <a:bodyPr/>
          <a:lstStyle>
            <a:lvl1pPr>
              <a:defRPr sz="2800" b="1" baseline="0">
                <a:solidFill>
                  <a:schemeClr val="bg1"/>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723900" y="4248607"/>
            <a:ext cx="6590166" cy="978756"/>
          </a:xfrm>
        </p:spPr>
        <p:txBody>
          <a:bodyPr>
            <a:normAutofit/>
          </a:bodyPr>
          <a:lstStyle>
            <a:lvl1pPr marL="0" indent="0" algn="l">
              <a:buNone/>
              <a:defRPr sz="20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en-US" smtClean="0"/>
              <a:t>Click to edit Master title style</a:t>
            </a:r>
            <a:endParaRPr lang="fr-FR" dirty="0"/>
          </a:p>
        </p:txBody>
      </p:sp>
      <p:sp>
        <p:nvSpPr>
          <p:cNvPr id="3" name="Espace réservé du contenu 2"/>
          <p:cNvSpPr>
            <a:spLocks noGrp="1"/>
          </p:cNvSpPr>
          <p:nvPr>
            <p:ph idx="1"/>
          </p:nvPr>
        </p:nvSpPr>
        <p:spPr>
          <a:xfrm>
            <a:off x="740832" y="1498601"/>
            <a:ext cx="7567085" cy="4477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451811B-8319-492C-AF50-444028BE7D06}" type="datetime1">
              <a:rPr lang="fr-FR"/>
              <a:pPr>
                <a:defRPr/>
              </a:pPr>
              <a:t>24/06/2017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740832" y="1498601"/>
            <a:ext cx="3754968" cy="4477698"/>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648200" y="1498601"/>
            <a:ext cx="3659717" cy="4477698"/>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6CF8F746-CE50-4DD5-90E2-97E0FE025EE5}" type="datetime1">
              <a:rPr lang="fr-FR"/>
              <a:pPr>
                <a:defRPr/>
              </a:pPr>
              <a:t>24/06/2017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740832" y="1498600"/>
            <a:ext cx="3756556" cy="6762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740832" y="2174875"/>
            <a:ext cx="3756556" cy="380142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6" y="1498600"/>
            <a:ext cx="3662892" cy="6762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3662892" cy="380142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259AB1DF-9F06-4CD4-A20D-800BA9787581}" type="datetime1">
              <a:rPr lang="fr-FR"/>
              <a:pPr>
                <a:defRPr/>
              </a:pPr>
              <a:t>24/06/2017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smtClean="0"/>
              <a:t>Click to edit Master title style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97D91071-C406-4D4B-97CD-E407706FAE0C}" type="datetime1">
              <a:rPr lang="fr-FR"/>
              <a:pPr>
                <a:defRPr/>
              </a:pPr>
              <a:t>24/06/2017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CC87D7D-3DBB-4196-8D07-A5308EA313EF}" type="datetime1">
              <a:rPr lang="fr-FR"/>
              <a:pPr>
                <a:defRPr/>
              </a:pPr>
              <a:t>24/06/2017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cxnSp>
        <p:nvCxnSpPr>
          <p:cNvPr id="5" name="Connecteur droit 11"/>
          <p:cNvCxnSpPr/>
          <p:nvPr userDrawn="1"/>
        </p:nvCxnSpPr>
        <p:spPr>
          <a:xfrm rot="5400000">
            <a:off x="258762" y="328613"/>
            <a:ext cx="658813"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6" name="Picture 9" descr="ppt"/>
          <p:cNvPicPr>
            <a:picLocks noChangeAspect="1" noChangeArrowheads="1"/>
          </p:cNvPicPr>
          <p:nvPr userDrawn="1"/>
        </p:nvPicPr>
        <p:blipFill>
          <a:blip r:embed="rId2"/>
          <a:srcRect/>
          <a:stretch>
            <a:fillRect/>
          </a:stretch>
        </p:blipFill>
        <p:spPr bwMode="auto">
          <a:xfrm>
            <a:off x="6326188" y="6038850"/>
            <a:ext cx="2552700" cy="708025"/>
          </a:xfrm>
          <a:prstGeom prst="rect">
            <a:avLst/>
          </a:prstGeom>
          <a:noFill/>
          <a:ln w="9525">
            <a:noFill/>
            <a:miter lim="800000"/>
            <a:headEnd/>
            <a:tailEnd/>
          </a:ln>
        </p:spPr>
      </p:pic>
      <p:sp>
        <p:nvSpPr>
          <p:cNvPr id="2" name="Titre 1"/>
          <p:cNvSpPr>
            <a:spLocks noGrp="1"/>
          </p:cNvSpPr>
          <p:nvPr>
            <p:ph type="title"/>
          </p:nvPr>
        </p:nvSpPr>
        <p:spPr>
          <a:xfrm>
            <a:off x="714397" y="273050"/>
            <a:ext cx="2751116" cy="1162050"/>
          </a:xfrm>
        </p:spPr>
        <p:txBody>
          <a:bodyPr/>
          <a:lstStyle>
            <a:lvl1pPr algn="l">
              <a:defRPr sz="2000" b="1"/>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273051"/>
            <a:ext cx="4759583" cy="5703248"/>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714397" y="1435101"/>
            <a:ext cx="2751116" cy="457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Espace réservé de la date 4"/>
          <p:cNvSpPr>
            <a:spLocks noGrp="1"/>
          </p:cNvSpPr>
          <p:nvPr>
            <p:ph type="dt" sz="half" idx="10"/>
          </p:nvPr>
        </p:nvSpPr>
        <p:spPr>
          <a:xfrm>
            <a:off x="714375" y="6356350"/>
            <a:ext cx="2751138" cy="365125"/>
          </a:xfrm>
        </p:spPr>
        <p:txBody>
          <a:bodyPr/>
          <a:lstStyle>
            <a:lvl1pPr>
              <a:defRPr/>
            </a:lvl1pPr>
          </a:lstStyle>
          <a:p>
            <a:pPr>
              <a:defRPr/>
            </a:pPr>
            <a:fld id="{A3C0D4FB-5871-40EC-9821-A2E663C987A1}" type="datetime1">
              <a:rPr lang="fr-FR"/>
              <a:pPr>
                <a:defRPr/>
              </a:pPr>
              <a:t>24/06/2017</a:t>
            </a:fld>
            <a:endParaRPr lang="fr-FR"/>
          </a:p>
        </p:txBody>
      </p:sp>
      <p:sp>
        <p:nvSpPr>
          <p:cNvPr id="8" name="Espace réservé du pied de page 5"/>
          <p:cNvSpPr>
            <a:spLocks noGrp="1"/>
          </p:cNvSpPr>
          <p:nvPr>
            <p:ph type="ftr" sz="quarter" idx="11"/>
          </p:nvPr>
        </p:nvSpPr>
        <p:spPr>
          <a:xfrm>
            <a:off x="3575050" y="6356350"/>
            <a:ext cx="3659188" cy="365125"/>
          </a:xfrm>
        </p:spPr>
        <p:txBody>
          <a:bodyPr/>
          <a:lstStyle>
            <a:lvl1pPr algn="l">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cxnSp>
        <p:nvCxnSpPr>
          <p:cNvPr id="5" name="Connecteur droit 11"/>
          <p:cNvCxnSpPr/>
          <p:nvPr userDrawn="1"/>
        </p:nvCxnSpPr>
        <p:spPr>
          <a:xfrm rot="5400000">
            <a:off x="258762" y="328613"/>
            <a:ext cx="658813"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6" name="Picture 9" descr="ppt"/>
          <p:cNvPicPr>
            <a:picLocks noChangeAspect="1" noChangeArrowheads="1"/>
          </p:cNvPicPr>
          <p:nvPr userDrawn="1"/>
        </p:nvPicPr>
        <p:blipFill>
          <a:blip r:embed="rId2"/>
          <a:srcRect/>
          <a:stretch>
            <a:fillRect/>
          </a:stretch>
        </p:blipFill>
        <p:spPr bwMode="auto">
          <a:xfrm>
            <a:off x="6326188" y="6038850"/>
            <a:ext cx="2552700" cy="708025"/>
          </a:xfrm>
          <a:prstGeom prst="rect">
            <a:avLst/>
          </a:prstGeom>
          <a:noFill/>
          <a:ln w="9525">
            <a:noFill/>
            <a:miter lim="800000"/>
            <a:headEnd/>
            <a:tailEnd/>
          </a:ln>
        </p:spPr>
      </p:pic>
      <p:sp>
        <p:nvSpPr>
          <p:cNvPr id="2" name="Titre 1"/>
          <p:cNvSpPr>
            <a:spLocks noGrp="1"/>
          </p:cNvSpPr>
          <p:nvPr>
            <p:ph type="title"/>
          </p:nvPr>
        </p:nvSpPr>
        <p:spPr>
          <a:xfrm>
            <a:off x="737073" y="4808256"/>
            <a:ext cx="7563541" cy="423001"/>
          </a:xfrm>
        </p:spPr>
        <p:txBody>
          <a:bodyPr anchor="b"/>
          <a:lstStyle>
            <a:lvl1pPr algn="l">
              <a:defRPr sz="22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850473" y="612775"/>
            <a:ext cx="7450141"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a:p>
        </p:txBody>
      </p:sp>
      <p:sp>
        <p:nvSpPr>
          <p:cNvPr id="4" name="Espace réservé du texte 3"/>
          <p:cNvSpPr>
            <a:spLocks noGrp="1"/>
          </p:cNvSpPr>
          <p:nvPr>
            <p:ph type="body" sz="half" idx="2"/>
          </p:nvPr>
        </p:nvSpPr>
        <p:spPr>
          <a:xfrm>
            <a:off x="737073" y="5231258"/>
            <a:ext cx="7563541" cy="60896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Espace réservé de la date 4"/>
          <p:cNvSpPr>
            <a:spLocks noGrp="1"/>
          </p:cNvSpPr>
          <p:nvPr>
            <p:ph type="dt" sz="half" idx="10"/>
          </p:nvPr>
        </p:nvSpPr>
        <p:spPr>
          <a:xfrm>
            <a:off x="850900" y="6356350"/>
            <a:ext cx="1739900" cy="365125"/>
          </a:xfrm>
        </p:spPr>
        <p:txBody>
          <a:bodyPr/>
          <a:lstStyle>
            <a:lvl1pPr>
              <a:defRPr/>
            </a:lvl1pPr>
          </a:lstStyle>
          <a:p>
            <a:pPr>
              <a:defRPr/>
            </a:pPr>
            <a:fld id="{FB21D940-C43F-4AD5-A8E1-801DD476AF85}" type="datetime1">
              <a:rPr lang="fr-FR"/>
              <a:pPr>
                <a:defRPr/>
              </a:pPr>
              <a:t>24/06/2017</a:t>
            </a:fld>
            <a:endParaRPr lang="fr-FR"/>
          </a:p>
        </p:txBody>
      </p:sp>
      <p:sp>
        <p:nvSpPr>
          <p:cNvPr id="8" name="Espace réservé du pied de page 5"/>
          <p:cNvSpPr>
            <a:spLocks noGrp="1"/>
          </p:cNvSpPr>
          <p:nvPr>
            <p:ph type="ftr" sz="quarter" idx="11"/>
          </p:nvPr>
        </p:nvSpPr>
        <p:spPr/>
        <p:txBody>
          <a:bodyPr/>
          <a:lstStyle>
            <a:lvl1pPr algn="l">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741363" y="274638"/>
            <a:ext cx="7566025" cy="1090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p:txBody>
      </p:sp>
      <p:sp>
        <p:nvSpPr>
          <p:cNvPr id="3075" name="Espace réservé du texte 2"/>
          <p:cNvSpPr>
            <a:spLocks noGrp="1"/>
          </p:cNvSpPr>
          <p:nvPr>
            <p:ph type="body" idx="1"/>
          </p:nvPr>
        </p:nvSpPr>
        <p:spPr bwMode="auto">
          <a:xfrm>
            <a:off x="741363" y="1498600"/>
            <a:ext cx="7566025"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smtClean="0"/>
          </a:p>
        </p:txBody>
      </p:sp>
      <p:sp>
        <p:nvSpPr>
          <p:cNvPr id="4" name="Espace réservé de la date 3"/>
          <p:cNvSpPr>
            <a:spLocks noGrp="1"/>
          </p:cNvSpPr>
          <p:nvPr>
            <p:ph type="dt" sz="half" idx="2"/>
          </p:nvPr>
        </p:nvSpPr>
        <p:spPr>
          <a:xfrm>
            <a:off x="741363" y="6356350"/>
            <a:ext cx="1849437"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474747"/>
                </a:solidFill>
                <a:cs typeface="Arial" charset="0"/>
              </a:defRPr>
            </a:lvl1pPr>
          </a:lstStyle>
          <a:p>
            <a:pPr>
              <a:defRPr/>
            </a:pPr>
            <a:fld id="{54A41850-43FA-42B7-823B-CC74CA74FB50}" type="datetime1">
              <a:rPr lang="fr-FR"/>
              <a:pPr>
                <a:defRPr/>
              </a:pPr>
              <a:t>24/06/2017</a:t>
            </a:fld>
            <a:endParaRPr lang="fr-FR"/>
          </a:p>
        </p:txBody>
      </p:sp>
      <p:sp>
        <p:nvSpPr>
          <p:cNvPr id="5" name="Espace réservé du pied de page 4"/>
          <p:cNvSpPr>
            <a:spLocks noGrp="1"/>
          </p:cNvSpPr>
          <p:nvPr>
            <p:ph type="ftr" sz="quarter" idx="3"/>
          </p:nvPr>
        </p:nvSpPr>
        <p:spPr>
          <a:xfrm>
            <a:off x="2824163" y="6356350"/>
            <a:ext cx="32639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90000"/>
                    <a:lumOff val="10000"/>
                  </a:schemeClr>
                </a:solidFill>
                <a:latin typeface="Arial"/>
                <a:ea typeface="+mn-ea"/>
                <a:cs typeface="Arial"/>
              </a:defRPr>
            </a:lvl1pPr>
          </a:lstStyle>
          <a:p>
            <a:pPr>
              <a:defRPr/>
            </a:pPr>
            <a:endParaRPr lang="fr-FR"/>
          </a:p>
        </p:txBody>
      </p:sp>
      <p:cxnSp>
        <p:nvCxnSpPr>
          <p:cNvPr id="12" name="Connecteur droit 11"/>
          <p:cNvCxnSpPr/>
          <p:nvPr/>
        </p:nvCxnSpPr>
        <p:spPr>
          <a:xfrm rot="5400000">
            <a:off x="258762" y="328613"/>
            <a:ext cx="658813"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079" name="Picture 9" descr="ppt"/>
          <p:cNvPicPr>
            <a:picLocks noChangeAspect="1" noChangeArrowheads="1"/>
          </p:cNvPicPr>
          <p:nvPr/>
        </p:nvPicPr>
        <p:blipFill>
          <a:blip r:embed="rId10"/>
          <a:srcRect/>
          <a:stretch>
            <a:fillRect/>
          </a:stretch>
        </p:blipFill>
        <p:spPr bwMode="auto">
          <a:xfrm>
            <a:off x="6326188" y="6038850"/>
            <a:ext cx="25527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26" r:id="rId2"/>
    <p:sldLayoutId id="2147483827" r:id="rId3"/>
    <p:sldLayoutId id="2147483828" r:id="rId4"/>
    <p:sldLayoutId id="2147483829" r:id="rId5"/>
    <p:sldLayoutId id="2147483830" r:id="rId6"/>
    <p:sldLayoutId id="2147483832" r:id="rId7"/>
    <p:sldLayoutId id="2147483833" r:id="rId8"/>
  </p:sldLayoutIdLst>
  <p:timing>
    <p:tnLst>
      <p:par>
        <p:cTn id="1" dur="indefinite" restart="never" nodeType="tmRoot"/>
      </p:par>
    </p:tnLst>
  </p:timing>
  <p:txStyles>
    <p:titleStyle>
      <a:lvl1pPr algn="l" defTabSz="457200" rtl="0" eaLnBrk="1" fontAlgn="base" hangingPunct="1">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1" fontAlgn="base" hangingPunct="1">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1" fontAlgn="base" hangingPunct="1">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1" fontAlgn="base" hangingPunct="1">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1" fontAlgn="base" hangingPunct="1">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eaLnBrk="1" fontAlgn="base" hangingPunct="1">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eaLnBrk="1" fontAlgn="base" hangingPunct="1">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eaLnBrk="1" fontAlgn="base" hangingPunct="1">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eaLnBrk="1" fontAlgn="base" hangingPunct="1">
        <a:spcBef>
          <a:spcPct val="0"/>
        </a:spcBef>
        <a:spcAft>
          <a:spcPct val="0"/>
        </a:spcAft>
        <a:defRPr sz="2800">
          <a:solidFill>
            <a:schemeClr val="tx2"/>
          </a:solidFill>
          <a:latin typeface="Arial" pitchFamily="-108" charset="0"/>
          <a:ea typeface="ＭＳ Ｐゴシック" pitchFamily="-108" charset="-128"/>
        </a:defRPr>
      </a:lvl9pPr>
    </p:titleStyle>
    <p:bodyStyle>
      <a:lvl1pPr marL="342900" indent="-342900" algn="l" defTabSz="457200" rtl="0" eaLnBrk="1" fontAlgn="base" hangingPunct="1">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1" fontAlgn="base" hangingPunct="1">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1" fontAlgn="base" hangingPunct="1">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1" fontAlgn="base" hangingPunct="1">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1" fontAlgn="base" hangingPunct="1">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3"/>
          <p:cNvSpPr txBox="1">
            <a:spLocks noChangeArrowheads="1"/>
          </p:cNvSpPr>
          <p:nvPr/>
        </p:nvSpPr>
        <p:spPr bwMode="auto">
          <a:xfrm>
            <a:off x="723900" y="3454788"/>
            <a:ext cx="5205413" cy="830997"/>
          </a:xfrm>
          <a:prstGeom prst="rect">
            <a:avLst/>
          </a:prstGeom>
          <a:noFill/>
          <a:ln w="9525">
            <a:noFill/>
            <a:miter lim="800000"/>
            <a:headEnd/>
            <a:tailEnd/>
          </a:ln>
        </p:spPr>
        <p:txBody>
          <a:bodyPr>
            <a:spAutoFit/>
          </a:bodyPr>
          <a:lstStyle/>
          <a:p>
            <a:endParaRPr lang="en-GB" sz="2400" b="1" i="1" dirty="0" smtClean="0">
              <a:solidFill>
                <a:schemeClr val="bg1"/>
              </a:solidFill>
            </a:endParaRPr>
          </a:p>
          <a:p>
            <a:endParaRPr lang="en-GB" sz="2400" b="1" i="1" dirty="0">
              <a:solidFill>
                <a:schemeClr val="bg1"/>
              </a:solidFill>
            </a:endParaRPr>
          </a:p>
        </p:txBody>
      </p:sp>
      <p:sp>
        <p:nvSpPr>
          <p:cNvPr id="7172" name="Titre 10"/>
          <p:cNvSpPr>
            <a:spLocks noGrp="1"/>
          </p:cNvSpPr>
          <p:nvPr>
            <p:ph type="ctrTitle"/>
          </p:nvPr>
        </p:nvSpPr>
        <p:spPr>
          <a:xfrm>
            <a:off x="723900" y="1128792"/>
            <a:ext cx="6589713" cy="2062083"/>
          </a:xfrm>
        </p:spPr>
        <p:txBody>
          <a:bodyPr/>
          <a:lstStyle/>
          <a:p>
            <a:r>
              <a:rPr lang="ru-RU" i="1" dirty="0" smtClean="0">
                <a:latin typeface="Arial" charset="0"/>
                <a:cs typeface="Arial" charset="0"/>
              </a:rPr>
              <a:t>Международная система защиты прав человека и ее механизмы</a:t>
            </a:r>
            <a:r>
              <a:rPr lang="fr-BE" i="1" dirty="0" smtClean="0">
                <a:latin typeface="Arial" charset="0"/>
                <a:cs typeface="Arial" charset="0"/>
              </a:rPr>
              <a:t/>
            </a:r>
            <a:br>
              <a:rPr lang="fr-BE" i="1" dirty="0" smtClean="0">
                <a:latin typeface="Arial" charset="0"/>
                <a:cs typeface="Arial" charset="0"/>
              </a:rPr>
            </a:br>
            <a:r>
              <a:rPr lang="fr-BE" i="1" dirty="0">
                <a:latin typeface="Arial" charset="0"/>
                <a:cs typeface="Arial" charset="0"/>
              </a:rPr>
              <a:t/>
            </a:r>
            <a:br>
              <a:rPr lang="fr-BE" i="1" dirty="0">
                <a:latin typeface="Arial" charset="0"/>
                <a:cs typeface="Arial" charset="0"/>
              </a:rPr>
            </a:b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Функции общего порядка</a:t>
            </a:r>
            <a:endParaRPr lang="en-US" dirty="0"/>
          </a:p>
        </p:txBody>
      </p:sp>
      <p:sp>
        <p:nvSpPr>
          <p:cNvPr id="3" name="Content Placeholder 2"/>
          <p:cNvSpPr>
            <a:spLocks noGrp="1"/>
          </p:cNvSpPr>
          <p:nvPr>
            <p:ph idx="1"/>
          </p:nvPr>
        </p:nvSpPr>
        <p:spPr/>
        <p:txBody>
          <a:bodyPr/>
          <a:lstStyle/>
          <a:p>
            <a:pPr marL="0" indent="0">
              <a:buNone/>
            </a:pPr>
            <a:r>
              <a:rPr lang="ru-RU" b="1" dirty="0" smtClean="0"/>
              <a:t>Договорные органы</a:t>
            </a:r>
          </a:p>
          <a:p>
            <a:r>
              <a:rPr lang="ru-RU" dirty="0" smtClean="0"/>
              <a:t>выпускают </a:t>
            </a:r>
            <a:r>
              <a:rPr lang="ru-RU" dirty="0"/>
              <a:t>руководящие принципы для </a:t>
            </a:r>
            <a:r>
              <a:rPr lang="ru-RU" dirty="0" smtClean="0"/>
              <a:t>оказания содействия государствам в подготовке их докладов</a:t>
            </a:r>
          </a:p>
          <a:p>
            <a:r>
              <a:rPr lang="ru-RU" dirty="0"/>
              <a:t>р</a:t>
            </a:r>
            <a:r>
              <a:rPr lang="ru-RU" dirty="0" smtClean="0"/>
              <a:t>азрабатывают </a:t>
            </a:r>
            <a:r>
              <a:rPr lang="ru-RU" b="1" dirty="0" smtClean="0"/>
              <a:t>замечания общего порядка</a:t>
            </a:r>
            <a:r>
              <a:rPr lang="ru-RU" dirty="0" smtClean="0"/>
              <a:t>, в которых толкуются отдельные положения договоров</a:t>
            </a:r>
          </a:p>
          <a:p>
            <a:r>
              <a:rPr lang="ru-RU" dirty="0"/>
              <a:t>о</a:t>
            </a:r>
            <a:r>
              <a:rPr lang="ru-RU" dirty="0" smtClean="0"/>
              <a:t>рганизуют обсуждения по темам, связанным с договорами  </a:t>
            </a:r>
            <a:endParaRPr lang="en-US" dirty="0"/>
          </a:p>
        </p:txBody>
      </p:sp>
    </p:spTree>
    <p:extLst>
      <p:ext uri="{BB962C8B-B14F-4D97-AF65-F5344CB8AC3E}">
        <p14:creationId xmlns:p14="http://schemas.microsoft.com/office/powerpoint/2010/main" val="336627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Рассмотрение жалоб отдельных лиц </a:t>
            </a:r>
            <a:r>
              <a:rPr lang="ru-RU" dirty="0"/>
              <a:t>в контексте работы договорных органов</a:t>
            </a:r>
            <a:endParaRPr lang="en-US" dirty="0"/>
          </a:p>
        </p:txBody>
      </p:sp>
      <p:sp>
        <p:nvSpPr>
          <p:cNvPr id="3" name="Content Placeholder 2"/>
          <p:cNvSpPr>
            <a:spLocks noGrp="1"/>
          </p:cNvSpPr>
          <p:nvPr>
            <p:ph idx="1"/>
          </p:nvPr>
        </p:nvSpPr>
        <p:spPr/>
        <p:txBody>
          <a:bodyPr/>
          <a:lstStyle/>
          <a:p>
            <a:r>
              <a:rPr lang="ru-RU" dirty="0" smtClean="0"/>
              <a:t>Процедура является факультативной для государств-участников</a:t>
            </a:r>
          </a:p>
          <a:p>
            <a:r>
              <a:rPr lang="ru-RU" dirty="0" smtClean="0"/>
              <a:t>Признание компетенции договорного органа в отношении рассмотрения жалоб посредством </a:t>
            </a:r>
            <a:r>
              <a:rPr lang="ru-RU" b="1" dirty="0" smtClean="0"/>
              <a:t>заявления</a:t>
            </a:r>
            <a:r>
              <a:rPr lang="ru-RU" dirty="0" smtClean="0"/>
              <a:t> согласно соответствующей статье договора, </a:t>
            </a:r>
            <a:r>
              <a:rPr lang="ru-RU" dirty="0"/>
              <a:t>л</a:t>
            </a:r>
            <a:r>
              <a:rPr lang="ru-RU" dirty="0" smtClean="0"/>
              <a:t>ибо принятие соответствующего </a:t>
            </a:r>
            <a:r>
              <a:rPr lang="ru-RU" b="1" dirty="0" smtClean="0"/>
              <a:t>факультативного протокола</a:t>
            </a:r>
          </a:p>
          <a:p>
            <a:r>
              <a:rPr lang="ru-RU" dirty="0" smtClean="0"/>
              <a:t>Процедура является </a:t>
            </a:r>
            <a:r>
              <a:rPr lang="en-US" dirty="0" smtClean="0"/>
              <a:t>“</a:t>
            </a:r>
            <a:r>
              <a:rPr lang="ru-RU" dirty="0" err="1" smtClean="0"/>
              <a:t>квазисудебной</a:t>
            </a:r>
            <a:r>
              <a:rPr lang="en-US" dirty="0" smtClean="0"/>
              <a:t>”</a:t>
            </a:r>
            <a:r>
              <a:rPr lang="ru-RU" dirty="0" smtClean="0"/>
              <a:t>, но комитеты не могут обеспечивать выполнение принятых ими решений    </a:t>
            </a:r>
            <a:endParaRPr lang="en-US" dirty="0"/>
          </a:p>
        </p:txBody>
      </p:sp>
    </p:spTree>
    <p:extLst>
      <p:ext uri="{BB962C8B-B14F-4D97-AF65-F5344CB8AC3E}">
        <p14:creationId xmlns:p14="http://schemas.microsoft.com/office/powerpoint/2010/main" val="247389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Расследование</a:t>
            </a:r>
            <a:endParaRPr lang="en-US" dirty="0"/>
          </a:p>
        </p:txBody>
      </p:sp>
      <p:sp>
        <p:nvSpPr>
          <p:cNvPr id="3" name="Content Placeholder 2"/>
          <p:cNvSpPr>
            <a:spLocks noGrp="1"/>
          </p:cNvSpPr>
          <p:nvPr>
            <p:ph idx="1"/>
          </p:nvPr>
        </p:nvSpPr>
        <p:spPr/>
        <p:txBody>
          <a:bodyPr/>
          <a:lstStyle/>
          <a:p>
            <a:r>
              <a:rPr lang="ru-RU" sz="2000" b="1" dirty="0" smtClean="0"/>
              <a:t>5 договорных органов </a:t>
            </a:r>
            <a:r>
              <a:rPr lang="ru-RU" sz="2000" dirty="0" smtClean="0"/>
              <a:t>могут инициировать расследование </a:t>
            </a:r>
            <a:r>
              <a:rPr lang="ru-RU" dirty="0" smtClean="0"/>
              <a:t>(</a:t>
            </a:r>
            <a:r>
              <a:rPr lang="ru-RU" sz="2000" b="1" dirty="0" smtClean="0">
                <a:solidFill>
                  <a:schemeClr val="tx2"/>
                </a:solidFill>
              </a:rPr>
              <a:t>Комитет </a:t>
            </a:r>
            <a:r>
              <a:rPr lang="ru-RU" sz="2000" b="1" dirty="0">
                <a:solidFill>
                  <a:schemeClr val="tx2"/>
                </a:solidFill>
              </a:rPr>
              <a:t>против пыток </a:t>
            </a:r>
            <a:r>
              <a:rPr lang="ru-RU" sz="2000" dirty="0"/>
              <a:t>(статья 20 КПП), </a:t>
            </a:r>
            <a:r>
              <a:rPr lang="ru-RU" sz="2000" b="1" dirty="0">
                <a:solidFill>
                  <a:schemeClr val="tx2"/>
                </a:solidFill>
              </a:rPr>
              <a:t>Комитет по ликвидации дискриминации в отношении женщин</a:t>
            </a:r>
            <a:r>
              <a:rPr lang="ru-RU" sz="2000" dirty="0"/>
              <a:t> (статья 8 Факультативного протокола к КЛДЖ), </a:t>
            </a:r>
            <a:r>
              <a:rPr lang="ru-RU" sz="2000" b="1" dirty="0">
                <a:solidFill>
                  <a:schemeClr val="tx2"/>
                </a:solidFill>
              </a:rPr>
              <a:t>Комитет по правам инвалидов</a:t>
            </a:r>
            <a:r>
              <a:rPr lang="ru-RU" sz="2000" dirty="0"/>
              <a:t> (статья 6 Факультативного протокола к КПИ), </a:t>
            </a:r>
            <a:r>
              <a:rPr lang="ru-RU" sz="2000" b="1" dirty="0">
                <a:solidFill>
                  <a:schemeClr val="tx2"/>
                </a:solidFill>
              </a:rPr>
              <a:t>Комитет по насильственным исчезновениям </a:t>
            </a:r>
            <a:r>
              <a:rPr lang="ru-RU" sz="2000" dirty="0"/>
              <a:t>(статья 33 КНИ), </a:t>
            </a:r>
            <a:r>
              <a:rPr lang="ru-RU" sz="2000" b="1" dirty="0">
                <a:solidFill>
                  <a:schemeClr val="tx2"/>
                </a:solidFill>
              </a:rPr>
              <a:t>Комитет по экономическим, социальным и культурным правам </a:t>
            </a:r>
            <a:r>
              <a:rPr lang="ru-RU" sz="2000" dirty="0"/>
              <a:t>(статья 11 Факультативного протокола к МПЭСКП</a:t>
            </a:r>
            <a:r>
              <a:rPr lang="ru-RU" sz="2000" dirty="0" smtClean="0"/>
              <a:t>) </a:t>
            </a:r>
          </a:p>
          <a:p>
            <a:r>
              <a:rPr lang="ru-RU" sz="2000" b="1" dirty="0" smtClean="0"/>
              <a:t>Основание</a:t>
            </a:r>
            <a:r>
              <a:rPr lang="ru-RU" sz="2000" dirty="0" smtClean="0"/>
              <a:t> – получение надежной информации о серьёзных или систематических нарушениях конвенции в государстве-участнике</a:t>
            </a:r>
          </a:p>
          <a:p>
            <a:pPr marL="0" indent="0">
              <a:buNone/>
            </a:pPr>
            <a:endParaRPr lang="en-US" sz="2000" dirty="0"/>
          </a:p>
        </p:txBody>
      </p:sp>
    </p:spTree>
    <p:extLst>
      <p:ext uri="{BB962C8B-B14F-4D97-AF65-F5344CB8AC3E}">
        <p14:creationId xmlns:p14="http://schemas.microsoft.com/office/powerpoint/2010/main" val="327910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Механизмы Совета ООН по правам человека</a:t>
            </a:r>
            <a:endParaRPr lang="en-US" dirty="0"/>
          </a:p>
        </p:txBody>
      </p:sp>
    </p:spTree>
    <p:extLst>
      <p:ext uri="{BB962C8B-B14F-4D97-AF65-F5344CB8AC3E}">
        <p14:creationId xmlns:p14="http://schemas.microsoft.com/office/powerpoint/2010/main" val="316896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cs typeface="Arial" charset="0"/>
              </a:rPr>
              <a:t>Что такое </a:t>
            </a:r>
            <a:br>
              <a:rPr lang="ru-RU" sz="2400" dirty="0">
                <a:cs typeface="Arial" charset="0"/>
              </a:rPr>
            </a:br>
            <a:r>
              <a:rPr lang="ru-RU" sz="2400" dirty="0">
                <a:cs typeface="Arial" charset="0"/>
              </a:rPr>
              <a:t>Совет по </a:t>
            </a:r>
            <a:r>
              <a:rPr lang="ru-RU" sz="2400" dirty="0" smtClean="0">
                <a:cs typeface="Arial" charset="0"/>
              </a:rPr>
              <a:t>правам </a:t>
            </a:r>
            <a:r>
              <a:rPr lang="ru-RU" sz="2400" dirty="0">
                <a:cs typeface="Arial" charset="0"/>
              </a:rPr>
              <a:t>ч</a:t>
            </a:r>
            <a:r>
              <a:rPr lang="ru-RU" sz="2400" dirty="0" smtClean="0">
                <a:cs typeface="Arial" charset="0"/>
              </a:rPr>
              <a:t>еловека</a:t>
            </a:r>
            <a:r>
              <a:rPr lang="en-GB" sz="2400" dirty="0">
                <a:cs typeface="Arial" charset="0"/>
              </a:rPr>
              <a:t>?</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Char char="§"/>
            </a:pPr>
            <a:r>
              <a:rPr lang="ru-RU" altLang="zh-CN" sz="2400" dirty="0"/>
              <a:t>Межправительственная структура, вспомогательный орган Генеральной Ассамблеи ООН</a:t>
            </a:r>
            <a:endParaRPr lang="en-US" altLang="zh-CN" sz="2400" dirty="0"/>
          </a:p>
          <a:p>
            <a:pPr>
              <a:lnSpc>
                <a:spcPct val="90000"/>
              </a:lnSpc>
              <a:buFont typeface="Wingdings" pitchFamily="2" charset="2"/>
              <a:buChar char="§"/>
            </a:pPr>
            <a:r>
              <a:rPr lang="ru-RU" altLang="zh-CN" sz="2400" dirty="0"/>
              <a:t>Создан в целях укрепления, продвижения и защиты прав человека</a:t>
            </a:r>
            <a:endParaRPr lang="en-GB" altLang="zh-CN" sz="2400" dirty="0"/>
          </a:p>
          <a:p>
            <a:pPr>
              <a:lnSpc>
                <a:spcPct val="90000"/>
              </a:lnSpc>
              <a:buFont typeface="Wingdings" pitchFamily="2" charset="2"/>
              <a:buChar char="§"/>
            </a:pPr>
            <a:r>
              <a:rPr lang="ru-RU" altLang="zh-CN" sz="2400" dirty="0"/>
              <a:t>Сформирован в </a:t>
            </a:r>
            <a:r>
              <a:rPr lang="en-GB" altLang="zh-CN" sz="2400" dirty="0"/>
              <a:t>2006 </a:t>
            </a:r>
            <a:r>
              <a:rPr lang="ru-RU" altLang="zh-CN" sz="2400" dirty="0"/>
              <a:t>году, заменив Комиссию по правам человека, которая существовала с </a:t>
            </a:r>
            <a:r>
              <a:rPr lang="en-GB" altLang="zh-CN" sz="2400" dirty="0"/>
              <a:t>1946</a:t>
            </a:r>
            <a:r>
              <a:rPr lang="ru-RU" altLang="zh-CN" sz="2400" dirty="0"/>
              <a:t> года</a:t>
            </a:r>
            <a:endParaRPr lang="en-GB" altLang="zh-CN" sz="2400" dirty="0">
              <a:ea typeface="宋体" charset="-122"/>
            </a:endParaRPr>
          </a:p>
          <a:p>
            <a:pPr>
              <a:lnSpc>
                <a:spcPct val="90000"/>
              </a:lnSpc>
              <a:buFont typeface="Wingdings" pitchFamily="2" charset="2"/>
              <a:buChar char="§"/>
            </a:pPr>
            <a:r>
              <a:rPr lang="de-DE" sz="2400" dirty="0"/>
              <a:t>47 </a:t>
            </a:r>
            <a:r>
              <a:rPr lang="ru-RU" sz="2400" dirty="0"/>
              <a:t>членов</a:t>
            </a:r>
            <a:endParaRPr lang="de-DE" sz="2400" dirty="0"/>
          </a:p>
          <a:p>
            <a:endParaRPr lang="en-US" dirty="0"/>
          </a:p>
        </p:txBody>
      </p:sp>
    </p:spTree>
    <p:extLst>
      <p:ext uri="{BB962C8B-B14F-4D97-AF65-F5344CB8AC3E}">
        <p14:creationId xmlns:p14="http://schemas.microsoft.com/office/powerpoint/2010/main" val="21187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solidFill>
                  <a:schemeClr val="tx2"/>
                </a:solidFill>
              </a:rPr>
              <a:t>Какие механизмы имеются в </a:t>
            </a:r>
            <a:r>
              <a:rPr lang="ru-RU" sz="2800" dirty="0" smtClean="0">
                <a:solidFill>
                  <a:schemeClr val="tx2"/>
                </a:solidFill>
              </a:rPr>
              <a:t>Совете</a:t>
            </a:r>
            <a:r>
              <a:rPr lang="en-US" sz="2800" dirty="0" smtClean="0">
                <a:solidFill>
                  <a:schemeClr val="tx2"/>
                </a:solidFill>
              </a:rPr>
              <a:t>?</a:t>
            </a:r>
            <a:endParaRPr lang="en-US" dirty="0">
              <a:solidFill>
                <a:schemeClr val="tx2"/>
              </a:solidFill>
            </a:endParaRPr>
          </a:p>
        </p:txBody>
      </p:sp>
      <p:sp>
        <p:nvSpPr>
          <p:cNvPr id="3" name="Content Placeholder 2"/>
          <p:cNvSpPr>
            <a:spLocks noGrp="1"/>
          </p:cNvSpPr>
          <p:nvPr>
            <p:ph sz="half" idx="1"/>
          </p:nvPr>
        </p:nvSpPr>
        <p:spPr/>
        <p:txBody>
          <a:bodyPr/>
          <a:lstStyle/>
          <a:p>
            <a:pPr marL="0" indent="0" algn="ctr">
              <a:spcBef>
                <a:spcPct val="0"/>
              </a:spcBef>
              <a:buNone/>
            </a:pPr>
            <a:r>
              <a:rPr lang="ru-RU" altLang="zh-CN" sz="2000" u="sng" dirty="0">
                <a:solidFill>
                  <a:schemeClr val="tx2"/>
                </a:solidFill>
              </a:rPr>
              <a:t>Реформированные механизмы</a:t>
            </a:r>
          </a:p>
          <a:p>
            <a:pPr>
              <a:spcBef>
                <a:spcPct val="0"/>
              </a:spcBef>
              <a:buFont typeface="Wingdings" pitchFamily="2" charset="2"/>
              <a:buChar char="§"/>
            </a:pPr>
            <a:endParaRPr lang="en-GB" altLang="zh-CN" sz="2000" b="1" dirty="0">
              <a:solidFill>
                <a:srgbClr val="1F35BD"/>
              </a:solidFill>
              <a:ea typeface="宋体" charset="-122"/>
            </a:endParaRPr>
          </a:p>
          <a:p>
            <a:pPr>
              <a:spcBef>
                <a:spcPct val="0"/>
              </a:spcBef>
              <a:buFont typeface="Wingdings" pitchFamily="2" charset="2"/>
              <a:buChar char="§"/>
            </a:pPr>
            <a:r>
              <a:rPr lang="ru-RU" altLang="zh-CN" sz="2000" dirty="0"/>
              <a:t>Консультативный комитет</a:t>
            </a:r>
            <a:endParaRPr lang="en-GB" altLang="zh-CN" sz="2000" dirty="0"/>
          </a:p>
          <a:p>
            <a:pPr>
              <a:spcBef>
                <a:spcPct val="0"/>
              </a:spcBef>
              <a:buFont typeface="Wingdings" pitchFamily="2" charset="2"/>
              <a:buChar char="§"/>
            </a:pPr>
            <a:r>
              <a:rPr lang="ru-RU" altLang="zh-CN" sz="2000" dirty="0"/>
              <a:t>Процедура рассмотрения жалоб</a:t>
            </a:r>
            <a:endParaRPr lang="en-GB" altLang="zh-CN" sz="2000" dirty="0">
              <a:latin typeface="Times New Roman" pitchFamily="18" charset="0"/>
            </a:endParaRPr>
          </a:p>
          <a:p>
            <a:pPr>
              <a:spcBef>
                <a:spcPct val="0"/>
              </a:spcBef>
              <a:buFont typeface="Wingdings" pitchFamily="2" charset="2"/>
              <a:buChar char="§"/>
            </a:pPr>
            <a:r>
              <a:rPr lang="ru-RU" altLang="zh-CN" sz="2000" b="1" dirty="0"/>
              <a:t>Специальные процедуры</a:t>
            </a:r>
            <a:endParaRPr lang="en-GB" altLang="zh-CN" sz="2000" b="1" dirty="0"/>
          </a:p>
          <a:p>
            <a:pPr>
              <a:spcBef>
                <a:spcPct val="0"/>
              </a:spcBef>
              <a:buFont typeface="Wingdings" pitchFamily="2" charset="2"/>
              <a:buChar char="§"/>
            </a:pPr>
            <a:r>
              <a:rPr lang="ru-RU" altLang="zh-CN" sz="2000" dirty="0"/>
              <a:t>Форум по проблемам меньшинств</a:t>
            </a:r>
            <a:endParaRPr lang="en-US" altLang="zh-CN" sz="2000" dirty="0"/>
          </a:p>
          <a:p>
            <a:pPr>
              <a:spcBef>
                <a:spcPct val="0"/>
              </a:spcBef>
              <a:buFont typeface="Wingdings" pitchFamily="2" charset="2"/>
              <a:buChar char="§"/>
            </a:pPr>
            <a:r>
              <a:rPr lang="ru-RU" altLang="zh-CN" sz="2000" dirty="0"/>
              <a:t>Социальный форум</a:t>
            </a:r>
            <a:endParaRPr lang="en-US" altLang="zh-CN" sz="2000" dirty="0"/>
          </a:p>
          <a:p>
            <a:pPr>
              <a:spcBef>
                <a:spcPct val="0"/>
              </a:spcBef>
              <a:buFont typeface="Wingdings" pitchFamily="2" charset="2"/>
              <a:buChar char="§"/>
            </a:pPr>
            <a:r>
              <a:rPr lang="ru-RU" altLang="zh-CN" sz="2000" dirty="0"/>
              <a:t>Экспертный механизм по правам </a:t>
            </a:r>
            <a:r>
              <a:rPr lang="ru-RU" altLang="zh-CN" sz="2000" dirty="0" smtClean="0"/>
              <a:t>коренных народов</a:t>
            </a:r>
            <a:endParaRPr lang="en-US" dirty="0"/>
          </a:p>
        </p:txBody>
      </p:sp>
      <p:sp>
        <p:nvSpPr>
          <p:cNvPr id="4" name="Content Placeholder 3"/>
          <p:cNvSpPr>
            <a:spLocks noGrp="1"/>
          </p:cNvSpPr>
          <p:nvPr>
            <p:ph sz="half" idx="2"/>
          </p:nvPr>
        </p:nvSpPr>
        <p:spPr/>
        <p:txBody>
          <a:bodyPr/>
          <a:lstStyle/>
          <a:p>
            <a:pPr lvl="0" algn="ctr" defTabSz="914400">
              <a:spcBef>
                <a:spcPct val="0"/>
              </a:spcBef>
              <a:buClrTx/>
              <a:buNone/>
            </a:pPr>
            <a:r>
              <a:rPr lang="ru-RU" altLang="zh-CN" sz="2500" u="sng" kern="0" dirty="0">
                <a:solidFill>
                  <a:schemeClr val="tx2"/>
                </a:solidFill>
                <a:ea typeface="ＭＳ Ｐゴシック"/>
                <a:cs typeface="+mn-cs"/>
              </a:rPr>
              <a:t>Вновь созданные механизмы</a:t>
            </a:r>
            <a:endParaRPr lang="en-GB" altLang="zh-CN" sz="2500" u="sng" kern="0" dirty="0">
              <a:solidFill>
                <a:schemeClr val="tx2"/>
              </a:solidFill>
              <a:ea typeface="ＭＳ Ｐゴシック"/>
              <a:cs typeface="+mn-cs"/>
            </a:endParaRPr>
          </a:p>
          <a:p>
            <a:pPr lvl="0" defTabSz="914400">
              <a:lnSpc>
                <a:spcPct val="140000"/>
              </a:lnSpc>
              <a:buClrTx/>
              <a:buFont typeface="Wingdings" pitchFamily="2" charset="2"/>
              <a:buChar char="§"/>
            </a:pPr>
            <a:r>
              <a:rPr lang="ru-RU" altLang="zh-CN" sz="2800" b="1" kern="0" dirty="0">
                <a:ea typeface="ＭＳ Ｐゴシック"/>
                <a:cs typeface="+mn-cs"/>
              </a:rPr>
              <a:t>Универсальный П</a:t>
            </a:r>
            <a:r>
              <a:rPr lang="ru-RU" altLang="zh-CN" sz="2800" b="1" kern="0" dirty="0" smtClean="0">
                <a:ea typeface="ＭＳ Ｐゴシック"/>
                <a:cs typeface="+mn-cs"/>
              </a:rPr>
              <a:t>ериодический </a:t>
            </a:r>
            <a:r>
              <a:rPr lang="ru-RU" altLang="zh-CN" sz="2800" b="1" kern="0" dirty="0">
                <a:ea typeface="ＭＳ Ｐゴシック"/>
                <a:cs typeface="+mn-cs"/>
              </a:rPr>
              <a:t>Обзор</a:t>
            </a:r>
            <a:endParaRPr lang="de-DE" sz="2800" b="1" kern="0" dirty="0">
              <a:ea typeface="ＭＳ Ｐゴシック"/>
              <a:cs typeface="+mn-cs"/>
            </a:endParaRPr>
          </a:p>
          <a:p>
            <a:endParaRPr lang="en-US" dirty="0"/>
          </a:p>
        </p:txBody>
      </p:sp>
    </p:spTree>
    <p:extLst>
      <p:ext uri="{BB962C8B-B14F-4D97-AF65-F5344CB8AC3E}">
        <p14:creationId xmlns:p14="http://schemas.microsoft.com/office/powerpoint/2010/main" val="42391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Специальные процедуры</a:t>
            </a:r>
            <a:endParaRPr lang="en-US" dirty="0"/>
          </a:p>
        </p:txBody>
      </p:sp>
      <p:sp>
        <p:nvSpPr>
          <p:cNvPr id="3" name="Content Placeholder 2"/>
          <p:cNvSpPr>
            <a:spLocks noGrp="1"/>
          </p:cNvSpPr>
          <p:nvPr>
            <p:ph idx="1"/>
          </p:nvPr>
        </p:nvSpPr>
        <p:spPr/>
        <p:txBody>
          <a:bodyPr/>
          <a:lstStyle/>
          <a:p>
            <a:r>
              <a:rPr lang="ru-RU" altLang="en-US" sz="2400" dirty="0"/>
              <a:t>Отдельные независимые эксперты</a:t>
            </a:r>
            <a:r>
              <a:rPr lang="en-US" altLang="en-US" sz="2400" dirty="0"/>
              <a:t> </a:t>
            </a:r>
            <a:r>
              <a:rPr lang="ru-RU" altLang="en-US" sz="2400" dirty="0"/>
              <a:t>«Специальные докладчики»</a:t>
            </a:r>
            <a:endParaRPr lang="en-US" altLang="en-US" sz="2400" dirty="0"/>
          </a:p>
          <a:p>
            <a:r>
              <a:rPr lang="ru-RU" altLang="en-US" sz="2400" dirty="0"/>
              <a:t>Назначаются </a:t>
            </a:r>
            <a:r>
              <a:rPr lang="ru-RU" altLang="en-US" sz="2400" b="1" dirty="0"/>
              <a:t>Советом по правам человека</a:t>
            </a:r>
            <a:endParaRPr lang="en-US" altLang="en-US" sz="2400" b="1" dirty="0"/>
          </a:p>
          <a:p>
            <a:r>
              <a:rPr lang="ru-RU" altLang="en-US" sz="2400" dirty="0"/>
              <a:t>Работают в своем личном качестве; </a:t>
            </a:r>
            <a:r>
              <a:rPr lang="ru-RU" altLang="en-US" sz="2400" u="sng" dirty="0"/>
              <a:t>не являются сотрудниками ООН</a:t>
            </a:r>
          </a:p>
          <a:p>
            <a:r>
              <a:rPr lang="ru-RU" sz="2400" dirty="0" smtClean="0"/>
              <a:t>охватывают </a:t>
            </a:r>
            <a:r>
              <a:rPr lang="ru-RU" sz="2400" dirty="0"/>
              <a:t>все права человека: гражданские, культурные, экономические, политические и социальные.</a:t>
            </a:r>
            <a:endParaRPr lang="ru-RU" altLang="en-US" sz="2400" u="sng" dirty="0"/>
          </a:p>
          <a:p>
            <a:endParaRPr lang="en-US" dirty="0"/>
          </a:p>
        </p:txBody>
      </p:sp>
    </p:spTree>
    <p:extLst>
      <p:ext uri="{BB962C8B-B14F-4D97-AF65-F5344CB8AC3E}">
        <p14:creationId xmlns:p14="http://schemas.microsoft.com/office/powerpoint/2010/main" val="26032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41363" y="76836"/>
            <a:ext cx="7566025" cy="1090612"/>
          </a:xfrm>
        </p:spPr>
        <p:txBody>
          <a:bodyPr/>
          <a:lstStyle/>
          <a:p>
            <a:pPr eaLnBrk="1" hangingPunct="1"/>
            <a:r>
              <a:rPr lang="ru-RU" altLang="en-US" sz="3600" b="1" dirty="0" smtClean="0"/>
              <a:t>55 тематических и </a:t>
            </a:r>
            <a:r>
              <a:rPr lang="ru-RU" altLang="en-US" sz="3600" b="1" dirty="0" err="1" smtClean="0"/>
              <a:t>страновых</a:t>
            </a:r>
            <a:r>
              <a:rPr lang="ru-RU" altLang="en-US" sz="3600" b="1" dirty="0" smtClean="0"/>
              <a:t> специальных процедур</a:t>
            </a:r>
            <a:endParaRPr lang="en-US" altLang="en-US" sz="3600" b="1" dirty="0" smtClean="0"/>
          </a:p>
        </p:txBody>
      </p:sp>
      <p:sp>
        <p:nvSpPr>
          <p:cNvPr id="13315" name="Rectangle 3"/>
          <p:cNvSpPr>
            <a:spLocks noGrp="1" noChangeArrowheads="1"/>
          </p:cNvSpPr>
          <p:nvPr>
            <p:ph type="body" idx="1"/>
          </p:nvPr>
        </p:nvSpPr>
        <p:spPr>
          <a:xfrm>
            <a:off x="457200" y="1040855"/>
            <a:ext cx="8153400" cy="5159647"/>
          </a:xfrm>
        </p:spPr>
        <p:txBody>
          <a:bodyPr/>
          <a:lstStyle/>
          <a:p>
            <a:pPr eaLnBrk="1" hangingPunct="1">
              <a:lnSpc>
                <a:spcPct val="80000"/>
              </a:lnSpc>
              <a:buFontTx/>
              <a:buNone/>
            </a:pPr>
            <a:endParaRPr lang="en-US" altLang="zh-CN" sz="1800" b="1" dirty="0" smtClean="0">
              <a:ea typeface="SimSun" panose="02010600030101010101" pitchFamily="2" charset="-122"/>
            </a:endParaRPr>
          </a:p>
          <a:p>
            <a:pPr eaLnBrk="1" hangingPunct="1">
              <a:lnSpc>
                <a:spcPct val="80000"/>
              </a:lnSpc>
              <a:buFontTx/>
              <a:buNone/>
            </a:pPr>
            <a:r>
              <a:rPr lang="en-US" altLang="en-US" sz="1600" b="1" dirty="0" smtClean="0"/>
              <a:t>	</a:t>
            </a:r>
            <a:r>
              <a:rPr lang="ru-RU" altLang="en-US" sz="1600" b="1" u="sng" dirty="0" smtClean="0"/>
              <a:t>43</a:t>
            </a:r>
            <a:r>
              <a:rPr lang="en-US" altLang="en-US" sz="2000" b="1" u="sng" dirty="0" smtClean="0"/>
              <a:t> </a:t>
            </a:r>
            <a:r>
              <a:rPr lang="ru-RU" altLang="en-US" sz="2000" b="1" u="sng" dirty="0" smtClean="0"/>
              <a:t>тематических процедур </a:t>
            </a:r>
            <a:endParaRPr lang="en-US" altLang="en-US" sz="1400" b="1" u="sng" dirty="0" smtClean="0"/>
          </a:p>
          <a:p>
            <a:pPr eaLnBrk="1" hangingPunct="1">
              <a:lnSpc>
                <a:spcPct val="80000"/>
              </a:lnSpc>
            </a:pPr>
            <a:r>
              <a:rPr lang="en-US" altLang="en-US" sz="1600" b="1" dirty="0" smtClean="0"/>
              <a:t>1</a:t>
            </a:r>
            <a:r>
              <a:rPr lang="ru-RU" altLang="en-US" sz="1600" b="1" dirty="0" smtClean="0"/>
              <a:t>4 по</a:t>
            </a:r>
            <a:r>
              <a:rPr lang="en-US" altLang="en-US" sz="1600" b="1" dirty="0" smtClean="0"/>
              <a:t> </a:t>
            </a:r>
            <a:r>
              <a:rPr lang="ru-RU" altLang="en-US" sz="1600" b="1" dirty="0" smtClean="0"/>
              <a:t>ГРАЖДАНСКИМ И ПОЛИТИЧЕСКИМ ПРАВАМ </a:t>
            </a:r>
            <a:r>
              <a:rPr lang="en-US" altLang="en-US" sz="1600" dirty="0" smtClean="0"/>
              <a:t>(</a:t>
            </a:r>
            <a:r>
              <a:rPr lang="ru-RU" altLang="en-US" sz="1600" dirty="0" smtClean="0"/>
              <a:t>пытки</a:t>
            </a:r>
            <a:r>
              <a:rPr lang="en-US" altLang="en-US" sz="1600" dirty="0" smtClean="0"/>
              <a:t>, </a:t>
            </a:r>
            <a:r>
              <a:rPr lang="ru-RU" altLang="en-US" sz="1600" dirty="0" smtClean="0"/>
              <a:t>казни без надлежащего судебного разбирательства</a:t>
            </a:r>
            <a:r>
              <a:rPr lang="en-US" altLang="en-US" sz="1600" dirty="0" smtClean="0"/>
              <a:t>, </a:t>
            </a:r>
            <a:r>
              <a:rPr lang="ru-RU" altLang="en-US" sz="1600" dirty="0" smtClean="0"/>
              <a:t>свобода выражения мнений</a:t>
            </a:r>
            <a:r>
              <a:rPr lang="en-US" altLang="en-US" sz="1600" dirty="0" smtClean="0"/>
              <a:t>, </a:t>
            </a:r>
            <a:r>
              <a:rPr lang="ru-RU" altLang="en-US" sz="1600" dirty="0" smtClean="0"/>
              <a:t>свобода религии и убеждений</a:t>
            </a:r>
            <a:r>
              <a:rPr lang="en-US" altLang="en-US" sz="1600" dirty="0" smtClean="0"/>
              <a:t>, </a:t>
            </a:r>
            <a:r>
              <a:rPr lang="ru-RU" altLang="en-US" sz="1600" dirty="0" smtClean="0"/>
              <a:t>независимость судей и адвокатов</a:t>
            </a:r>
            <a:r>
              <a:rPr lang="en-US" altLang="en-US" sz="1600" dirty="0" smtClean="0"/>
              <a:t>, </a:t>
            </a:r>
            <a:r>
              <a:rPr lang="ru-RU" altLang="en-US" sz="1600" dirty="0" smtClean="0"/>
              <a:t>расизм</a:t>
            </a:r>
            <a:r>
              <a:rPr lang="en-US" altLang="en-US" sz="1600" dirty="0" smtClean="0"/>
              <a:t>, </a:t>
            </a:r>
            <a:r>
              <a:rPr lang="ru-RU" altLang="en-US" sz="1600" dirty="0" smtClean="0"/>
              <a:t>борьба с терроризмом</a:t>
            </a:r>
            <a:r>
              <a:rPr lang="en-US" altLang="en-US" sz="1600" dirty="0" smtClean="0"/>
              <a:t>, </a:t>
            </a:r>
            <a:r>
              <a:rPr lang="ru-RU" altLang="en-US" sz="1600" dirty="0" smtClean="0"/>
              <a:t>правозащитники</a:t>
            </a:r>
            <a:r>
              <a:rPr lang="en-US" altLang="en-US" sz="1600" dirty="0" smtClean="0"/>
              <a:t>, </a:t>
            </a:r>
            <a:r>
              <a:rPr lang="ru-RU" altLang="en-US" sz="1600" dirty="0" smtClean="0"/>
              <a:t>мирные собрания</a:t>
            </a:r>
            <a:r>
              <a:rPr lang="en-US" altLang="en-US" sz="1600" dirty="0" smtClean="0"/>
              <a:t>, </a:t>
            </a:r>
            <a:r>
              <a:rPr lang="ru-RU" altLang="en-US" sz="1600" dirty="0" smtClean="0"/>
              <a:t>продвижение истины</a:t>
            </a:r>
            <a:r>
              <a:rPr lang="en-US" altLang="en-US" sz="1600" dirty="0" smtClean="0"/>
              <a:t>, </a:t>
            </a:r>
            <a:r>
              <a:rPr lang="ru-RU" altLang="en-US" sz="1600" dirty="0" smtClean="0"/>
              <a:t>правосудие и возмещение ущерба</a:t>
            </a:r>
            <a:r>
              <a:rPr lang="en-US" altLang="en-US" sz="1600" dirty="0" smtClean="0"/>
              <a:t>)</a:t>
            </a:r>
          </a:p>
          <a:p>
            <a:pPr eaLnBrk="1" hangingPunct="1">
              <a:lnSpc>
                <a:spcPct val="80000"/>
              </a:lnSpc>
            </a:pPr>
            <a:r>
              <a:rPr lang="en-US" altLang="en-US" sz="1600" b="1" dirty="0" smtClean="0"/>
              <a:t>1</a:t>
            </a:r>
            <a:r>
              <a:rPr lang="ru-RU" altLang="en-US" sz="1600" b="1" dirty="0" smtClean="0"/>
              <a:t>4</a:t>
            </a:r>
            <a:r>
              <a:rPr lang="en-US" altLang="en-US" sz="1600" b="1" dirty="0" smtClean="0"/>
              <a:t> </a:t>
            </a:r>
            <a:r>
              <a:rPr lang="ru-RU" altLang="en-US" sz="1600" b="1" dirty="0" smtClean="0"/>
              <a:t>по ЭКОНОМИЧЕСКИМ, СОЦИАЛЬНЫМ И КУЛЬТУРНЫМ ПРАВАМ и вопросам</a:t>
            </a:r>
            <a:r>
              <a:rPr lang="en-US" altLang="en-US" sz="1600" b="1" dirty="0" smtClean="0"/>
              <a:t> </a:t>
            </a:r>
            <a:r>
              <a:rPr lang="en-US" altLang="en-US" sz="1600" dirty="0" smtClean="0"/>
              <a:t>(</a:t>
            </a:r>
            <a:r>
              <a:rPr lang="ru-RU" altLang="en-US" sz="1600" dirty="0" smtClean="0"/>
              <a:t>питание</a:t>
            </a:r>
            <a:r>
              <a:rPr lang="en-US" altLang="en-US" sz="1600" dirty="0" smtClean="0"/>
              <a:t>, </a:t>
            </a:r>
            <a:r>
              <a:rPr lang="ru-RU" altLang="en-US" sz="1600" dirty="0" smtClean="0"/>
              <a:t>здравоохранение</a:t>
            </a:r>
            <a:r>
              <a:rPr lang="en-US" altLang="en-US" sz="1600" dirty="0" smtClean="0"/>
              <a:t>, </a:t>
            </a:r>
            <a:r>
              <a:rPr lang="ru-RU" altLang="en-US" sz="1600" dirty="0" smtClean="0"/>
              <a:t>образование</a:t>
            </a:r>
            <a:r>
              <a:rPr lang="en-US" altLang="en-US" sz="1600" dirty="0" smtClean="0"/>
              <a:t>, </a:t>
            </a:r>
            <a:r>
              <a:rPr lang="ru-RU" altLang="en-US" sz="1600" dirty="0" smtClean="0"/>
              <a:t>жилье</a:t>
            </a:r>
            <a:r>
              <a:rPr lang="en-US" altLang="en-US" sz="1600" dirty="0" smtClean="0"/>
              <a:t>, </a:t>
            </a:r>
            <a:r>
              <a:rPr lang="ru-RU" altLang="en-US" sz="1600" dirty="0" smtClean="0"/>
              <a:t>токсичные отходы</a:t>
            </a:r>
            <a:r>
              <a:rPr lang="en-US" altLang="en-US" sz="1600" dirty="0" smtClean="0"/>
              <a:t>, </a:t>
            </a:r>
            <a:r>
              <a:rPr lang="ru-RU" altLang="en-US" sz="1600" dirty="0" smtClean="0"/>
              <a:t>экология</a:t>
            </a:r>
            <a:r>
              <a:rPr lang="en-US" altLang="en-US" sz="1600" dirty="0" smtClean="0"/>
              <a:t>, </a:t>
            </a:r>
            <a:r>
              <a:rPr lang="ru-RU" altLang="en-US" sz="1600" dirty="0" smtClean="0"/>
              <a:t>бедность</a:t>
            </a:r>
            <a:r>
              <a:rPr lang="en-US" altLang="en-US" sz="1600" dirty="0" smtClean="0"/>
              <a:t>, </a:t>
            </a:r>
            <a:r>
              <a:rPr lang="ru-RU" altLang="en-US" sz="1600" dirty="0" smtClean="0"/>
              <a:t>внешняя задолженность</a:t>
            </a:r>
            <a:r>
              <a:rPr lang="en-US" altLang="en-US" sz="1600" dirty="0" smtClean="0"/>
              <a:t>, </a:t>
            </a:r>
            <a:r>
              <a:rPr lang="ru-RU" altLang="en-US" sz="1600" dirty="0" smtClean="0"/>
              <a:t>поощрение</a:t>
            </a:r>
            <a:r>
              <a:rPr lang="en-US" altLang="en-US" sz="1600" dirty="0" smtClean="0"/>
              <a:t> </a:t>
            </a:r>
            <a:r>
              <a:rPr lang="ru-RU" altLang="en-US" sz="1600" dirty="0" smtClean="0"/>
              <a:t>демократического и справедливого международного порядка</a:t>
            </a:r>
            <a:r>
              <a:rPr lang="en-US" altLang="en-US" sz="1600" dirty="0" smtClean="0"/>
              <a:t>, </a:t>
            </a:r>
            <a:r>
              <a:rPr lang="ru-RU" altLang="en-US" sz="1600" dirty="0" smtClean="0"/>
              <a:t>международная солидарность</a:t>
            </a:r>
            <a:r>
              <a:rPr lang="en-US" altLang="en-US" sz="1600" dirty="0" smtClean="0"/>
              <a:t>, </a:t>
            </a:r>
            <a:r>
              <a:rPr lang="ru-RU" altLang="en-US" sz="1600" dirty="0" smtClean="0"/>
              <a:t>вода и санитария</a:t>
            </a:r>
            <a:r>
              <a:rPr lang="en-US" altLang="en-US" sz="1600" dirty="0" smtClean="0"/>
              <a:t>,</a:t>
            </a:r>
            <a:r>
              <a:rPr lang="en-US" altLang="en-US" sz="1600" dirty="0" smtClean="0">
                <a:solidFill>
                  <a:schemeClr val="accent2"/>
                </a:solidFill>
              </a:rPr>
              <a:t> </a:t>
            </a:r>
            <a:r>
              <a:rPr lang="ru-RU" altLang="en-US" sz="1600" dirty="0" smtClean="0"/>
              <a:t>культурные права</a:t>
            </a:r>
            <a:r>
              <a:rPr lang="en-US" altLang="en-US" sz="1600" dirty="0" smtClean="0"/>
              <a:t>)</a:t>
            </a:r>
          </a:p>
          <a:p>
            <a:pPr eaLnBrk="1" hangingPunct="1">
              <a:lnSpc>
                <a:spcPct val="80000"/>
              </a:lnSpc>
            </a:pPr>
            <a:r>
              <a:rPr lang="en-US" altLang="en-US" sz="1600" b="1" dirty="0" smtClean="0"/>
              <a:t>9 </a:t>
            </a:r>
            <a:r>
              <a:rPr lang="ru-RU" altLang="en-US" sz="1600" b="1" dirty="0" smtClean="0"/>
              <a:t>по ОСОБЫМ ГРУППАМ ЛИЦ </a:t>
            </a:r>
            <a:r>
              <a:rPr lang="en-US" altLang="en-US" sz="1600" dirty="0" smtClean="0"/>
              <a:t>(</a:t>
            </a:r>
            <a:r>
              <a:rPr lang="ru-RU" altLang="en-US" sz="1600" dirty="0" smtClean="0"/>
              <a:t>мигранты</a:t>
            </a:r>
            <a:r>
              <a:rPr lang="en-US" altLang="en-US" sz="1600" dirty="0" smtClean="0"/>
              <a:t>, </a:t>
            </a:r>
            <a:r>
              <a:rPr lang="ru-RU" altLang="en-US" sz="1600" dirty="0" smtClean="0"/>
              <a:t>внутренне перемещенные лица</a:t>
            </a:r>
            <a:r>
              <a:rPr lang="en-US" altLang="en-US" sz="1600" dirty="0" smtClean="0"/>
              <a:t>, </a:t>
            </a:r>
            <a:r>
              <a:rPr lang="ru-RU" altLang="en-US" sz="1600" dirty="0" smtClean="0"/>
              <a:t>насилие в отношении женщин</a:t>
            </a:r>
            <a:r>
              <a:rPr lang="en-US" altLang="en-US" sz="1600" dirty="0" smtClean="0"/>
              <a:t>, </a:t>
            </a:r>
            <a:r>
              <a:rPr lang="ru-RU" altLang="en-US" sz="1600" dirty="0" smtClean="0"/>
              <a:t>дети</a:t>
            </a:r>
            <a:r>
              <a:rPr lang="en-US" altLang="en-US" sz="1600" dirty="0" smtClean="0"/>
              <a:t>, </a:t>
            </a:r>
            <a:r>
              <a:rPr lang="ru-RU" altLang="en-US" sz="1600" dirty="0" smtClean="0"/>
              <a:t>меньшинства</a:t>
            </a:r>
            <a:r>
              <a:rPr lang="en-US" altLang="en-US" sz="1600" dirty="0" smtClean="0"/>
              <a:t>, </a:t>
            </a:r>
            <a:r>
              <a:rPr lang="ru-RU" altLang="en-US" sz="1600" dirty="0" smtClean="0"/>
              <a:t>коренные народы</a:t>
            </a:r>
            <a:r>
              <a:rPr lang="en-US" altLang="en-US" sz="1600" dirty="0" smtClean="0"/>
              <a:t>, </a:t>
            </a:r>
            <a:r>
              <a:rPr lang="ru-RU" altLang="en-US" sz="1600" dirty="0" smtClean="0"/>
              <a:t>торговля людьми</a:t>
            </a:r>
            <a:r>
              <a:rPr lang="en-US" altLang="en-US" sz="1600" dirty="0" smtClean="0"/>
              <a:t>, </a:t>
            </a:r>
            <a:r>
              <a:rPr lang="ru-RU" altLang="en-US" sz="1600" dirty="0" smtClean="0"/>
              <a:t>рабство</a:t>
            </a:r>
            <a:r>
              <a:rPr lang="en-US" altLang="en-US" sz="1600" dirty="0" smtClean="0"/>
              <a:t>, </a:t>
            </a:r>
            <a:r>
              <a:rPr lang="ru-RU" altLang="en-US" sz="1600" dirty="0" smtClean="0"/>
              <a:t>пожилые люди</a:t>
            </a:r>
            <a:r>
              <a:rPr lang="en-US" altLang="en-US" sz="1600" dirty="0" smtClean="0"/>
              <a:t>)</a:t>
            </a:r>
          </a:p>
          <a:p>
            <a:pPr eaLnBrk="1" hangingPunct="1">
              <a:lnSpc>
                <a:spcPct val="80000"/>
              </a:lnSpc>
            </a:pPr>
            <a:r>
              <a:rPr lang="ru-RU" altLang="en-US" sz="1600" b="1" dirty="0" smtClean="0"/>
              <a:t>6 РАБОЧИХ ГРУПП </a:t>
            </a:r>
            <a:r>
              <a:rPr lang="en-US" altLang="en-US" sz="1600" dirty="0" smtClean="0"/>
              <a:t>(</a:t>
            </a:r>
            <a:r>
              <a:rPr lang="ru-RU" altLang="en-US" sz="1600" dirty="0" smtClean="0"/>
              <a:t>произвольные задержания</a:t>
            </a:r>
            <a:r>
              <a:rPr lang="en-US" altLang="en-US" sz="1600" dirty="0" smtClean="0"/>
              <a:t>, </a:t>
            </a:r>
            <a:r>
              <a:rPr lang="ru-RU" altLang="en-US" sz="1600" dirty="0" smtClean="0"/>
              <a:t>насильственные и недобровольные исчезновения</a:t>
            </a:r>
            <a:r>
              <a:rPr lang="en-US" altLang="en-US" sz="1600" dirty="0" smtClean="0"/>
              <a:t>, </a:t>
            </a:r>
            <a:r>
              <a:rPr lang="ru-RU" altLang="en-US" sz="1600" dirty="0" smtClean="0"/>
              <a:t>наемники</a:t>
            </a:r>
            <a:r>
              <a:rPr lang="en-US" altLang="en-US" sz="1600" dirty="0" smtClean="0"/>
              <a:t>, </a:t>
            </a:r>
            <a:r>
              <a:rPr lang="ru-RU" altLang="en-US" sz="1600" dirty="0" smtClean="0"/>
              <a:t>лица африканского происхождения</a:t>
            </a:r>
            <a:r>
              <a:rPr lang="en-US" altLang="en-US" sz="1600" dirty="0" smtClean="0"/>
              <a:t>,</a:t>
            </a:r>
            <a:r>
              <a:rPr lang="ru-RU" altLang="en-US" sz="1600" dirty="0" smtClean="0"/>
              <a:t> дискриминация в отношении женщин в законодательстве и на практике</a:t>
            </a:r>
            <a:r>
              <a:rPr lang="en-GB" altLang="en-US" sz="1600" dirty="0" smtClean="0"/>
              <a:t>, </a:t>
            </a:r>
            <a:r>
              <a:rPr lang="ru-RU" altLang="en-US" sz="1600" dirty="0" smtClean="0"/>
              <a:t>транснациональные корпорации</a:t>
            </a:r>
            <a:r>
              <a:rPr lang="en-US" altLang="en-US" sz="1600" dirty="0" smtClean="0"/>
              <a:t>)</a:t>
            </a:r>
          </a:p>
          <a:p>
            <a:pPr eaLnBrk="1" hangingPunct="1">
              <a:lnSpc>
                <a:spcPct val="80000"/>
              </a:lnSpc>
            </a:pPr>
            <a:endParaRPr lang="en-US" altLang="en-US" sz="1600" b="1" u="sng" dirty="0" smtClean="0"/>
          </a:p>
          <a:p>
            <a:pPr eaLnBrk="1" hangingPunct="1">
              <a:lnSpc>
                <a:spcPct val="80000"/>
              </a:lnSpc>
              <a:buFontTx/>
              <a:buNone/>
            </a:pPr>
            <a:r>
              <a:rPr lang="en-US" altLang="en-US" sz="1600" b="1" dirty="0" smtClean="0"/>
              <a:t>	</a:t>
            </a:r>
            <a:r>
              <a:rPr lang="ru-RU" altLang="en-US" sz="2000" b="1" u="sng" dirty="0" smtClean="0"/>
              <a:t>13 мандатов по вопросам конкретных стран/территорий</a:t>
            </a:r>
            <a:endParaRPr lang="en-US" altLang="en-US" sz="2000" b="1" dirty="0" smtClean="0"/>
          </a:p>
          <a:p>
            <a:pPr eaLnBrk="1" hangingPunct="1">
              <a:lnSpc>
                <a:spcPct val="80000"/>
              </a:lnSpc>
            </a:pPr>
            <a:r>
              <a:rPr lang="ru-RU" altLang="en-US" sz="1600" dirty="0" smtClean="0"/>
              <a:t>Беларусь</a:t>
            </a:r>
            <a:r>
              <a:rPr lang="en-US" altLang="en-US" sz="1600" dirty="0" smtClean="0"/>
              <a:t>, </a:t>
            </a:r>
            <a:r>
              <a:rPr lang="ru-RU" altLang="en-US" sz="1600" dirty="0" smtClean="0"/>
              <a:t>Камбоджа</a:t>
            </a:r>
            <a:r>
              <a:rPr lang="en-US" altLang="en-US" sz="1600" dirty="0" smtClean="0"/>
              <a:t>, </a:t>
            </a:r>
            <a:r>
              <a:rPr lang="ru-RU" altLang="en-US" sz="1600" dirty="0" smtClean="0"/>
              <a:t>Центральноафриканская Республика</a:t>
            </a:r>
            <a:r>
              <a:rPr lang="en-US" altLang="en-US" sz="1600" dirty="0" smtClean="0"/>
              <a:t>, </a:t>
            </a:r>
            <a:r>
              <a:rPr lang="ru-RU" altLang="en-US" sz="1600" dirty="0" smtClean="0"/>
              <a:t>Кот-д</a:t>
            </a:r>
            <a:r>
              <a:rPr lang="en-US" altLang="en-US" sz="1600" dirty="0" smtClean="0"/>
              <a:t>’</a:t>
            </a:r>
            <a:r>
              <a:rPr lang="ru-RU" altLang="en-US" sz="1600" dirty="0" smtClean="0"/>
              <a:t>Ивуар</a:t>
            </a:r>
            <a:r>
              <a:rPr lang="en-US" altLang="en-US" sz="1600" dirty="0" smtClean="0"/>
              <a:t>, </a:t>
            </a:r>
            <a:r>
              <a:rPr lang="ru-RU" altLang="en-US" sz="1600" dirty="0" smtClean="0"/>
              <a:t>Эритрея</a:t>
            </a:r>
            <a:r>
              <a:rPr lang="en-US" altLang="en-US" sz="1600" dirty="0" smtClean="0"/>
              <a:t>, </a:t>
            </a:r>
            <a:r>
              <a:rPr lang="ru-RU" altLang="en-US" sz="1600" dirty="0" smtClean="0"/>
              <a:t>КНДР</a:t>
            </a:r>
            <a:r>
              <a:rPr lang="en-US" altLang="en-US" sz="1600" dirty="0" smtClean="0"/>
              <a:t>, </a:t>
            </a:r>
            <a:r>
              <a:rPr lang="ru-RU" altLang="en-US" sz="1600" dirty="0" smtClean="0"/>
              <a:t>Иран</a:t>
            </a:r>
            <a:r>
              <a:rPr lang="en-US" altLang="en-US" sz="1600" dirty="0" smtClean="0"/>
              <a:t>, </a:t>
            </a:r>
            <a:r>
              <a:rPr lang="ru-RU" altLang="en-US" sz="1600" dirty="0" smtClean="0"/>
              <a:t>Мали</a:t>
            </a:r>
            <a:r>
              <a:rPr lang="en-US" altLang="en-US" sz="1600" dirty="0" smtClean="0"/>
              <a:t>, </a:t>
            </a:r>
            <a:r>
              <a:rPr lang="ru-RU" altLang="en-US" sz="1600" dirty="0" smtClean="0"/>
              <a:t>Мьянма</a:t>
            </a:r>
            <a:r>
              <a:rPr lang="en-US" altLang="en-US" sz="1600" dirty="0" smtClean="0"/>
              <a:t>, </a:t>
            </a:r>
            <a:r>
              <a:rPr lang="ru-RU" altLang="en-US" sz="1600" dirty="0" smtClean="0"/>
              <a:t>ОПТ</a:t>
            </a:r>
            <a:r>
              <a:rPr lang="en-US" altLang="en-US" sz="1600" dirty="0" smtClean="0"/>
              <a:t>, </a:t>
            </a:r>
            <a:r>
              <a:rPr lang="ru-RU" altLang="en-US" sz="1600" dirty="0" smtClean="0"/>
              <a:t>Сомали</a:t>
            </a:r>
            <a:r>
              <a:rPr lang="en-US" altLang="en-US" sz="1600" dirty="0" smtClean="0"/>
              <a:t>, </a:t>
            </a:r>
            <a:r>
              <a:rPr lang="ru-RU" altLang="en-US" sz="1600" dirty="0" smtClean="0"/>
              <a:t>Судан, Сирия </a:t>
            </a:r>
            <a:endParaRPr lang="fr-CH" altLang="en-US" sz="1600" dirty="0" smtClean="0"/>
          </a:p>
        </p:txBody>
      </p:sp>
    </p:spTree>
    <p:extLst>
      <p:ext uri="{BB962C8B-B14F-4D97-AF65-F5344CB8AC3E}">
        <p14:creationId xmlns:p14="http://schemas.microsoft.com/office/powerpoint/2010/main" val="334733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altLang="en-US" b="1" dirty="0" smtClean="0"/>
              <a:t>Основные виды деятельности</a:t>
            </a:r>
            <a:endParaRPr lang="en-US" altLang="en-US" b="1" dirty="0" smtClean="0"/>
          </a:p>
        </p:txBody>
      </p:sp>
      <p:sp>
        <p:nvSpPr>
          <p:cNvPr id="12291" name="Rectangle 3"/>
          <p:cNvSpPr>
            <a:spLocks noGrp="1" noChangeArrowheads="1"/>
          </p:cNvSpPr>
          <p:nvPr>
            <p:ph type="body" idx="1"/>
          </p:nvPr>
        </p:nvSpPr>
        <p:spPr>
          <a:xfrm>
            <a:off x="4038600" y="1676400"/>
            <a:ext cx="4343400" cy="4525963"/>
          </a:xfrm>
        </p:spPr>
        <p:txBody>
          <a:bodyPr/>
          <a:lstStyle/>
          <a:p>
            <a:pPr marL="609600" indent="-609600" eaLnBrk="1" hangingPunct="1">
              <a:buFontTx/>
              <a:buAutoNum type="arabicPeriod"/>
            </a:pPr>
            <a:r>
              <a:rPr lang="ru-RU" altLang="en-US" sz="2000" b="1" dirty="0" smtClean="0"/>
              <a:t>Тематическая работа</a:t>
            </a:r>
            <a:endParaRPr lang="en-US" altLang="en-US" sz="2000" b="1" dirty="0" smtClean="0"/>
          </a:p>
          <a:p>
            <a:pPr marL="609600" indent="-609600" eaLnBrk="1" hangingPunct="1">
              <a:buFontTx/>
              <a:buAutoNum type="arabicPeriod"/>
            </a:pPr>
            <a:r>
              <a:rPr lang="ru-RU" altLang="en-US" sz="2000" b="1" dirty="0" smtClean="0"/>
              <a:t>Страновые визиты</a:t>
            </a:r>
            <a:endParaRPr lang="en-US" altLang="en-US" sz="2000" b="1" dirty="0" smtClean="0"/>
          </a:p>
          <a:p>
            <a:pPr marL="609600" indent="-609600" eaLnBrk="1" hangingPunct="1">
              <a:buFontTx/>
              <a:buAutoNum type="arabicPeriod"/>
            </a:pPr>
            <a:r>
              <a:rPr lang="ru-RU" altLang="en-US" sz="2000" b="1" dirty="0" smtClean="0"/>
              <a:t>Сообщения и взаимодействие с жертвами нарушений прав человека</a:t>
            </a:r>
            <a:endParaRPr lang="en-US" altLang="en-US" sz="2000" b="1" dirty="0" smtClean="0"/>
          </a:p>
          <a:p>
            <a:pPr marL="609600" indent="-609600" eaLnBrk="1" hangingPunct="1">
              <a:buFontTx/>
              <a:buAutoNum type="arabicPeriod"/>
            </a:pPr>
            <a:r>
              <a:rPr lang="ru-RU" altLang="en-US" sz="2000" b="1" dirty="0" smtClean="0"/>
              <a:t>Повышение осведомленности общества по различным вопросам (в рамках своих мандатов)</a:t>
            </a:r>
            <a:endParaRPr lang="en-US" altLang="en-US" sz="2000" dirty="0" smtClean="0"/>
          </a:p>
        </p:txBody>
      </p:sp>
      <p:pic>
        <p:nvPicPr>
          <p:cNvPr id="14340" name="Picture 5" descr="A South African child holds a poster during an anti-human trafficking protest © EPA/NIC BOTH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828800"/>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7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CH" altLang="en-US" b="1" dirty="0" smtClean="0"/>
              <a:t>1. </a:t>
            </a:r>
            <a:r>
              <a:rPr lang="ru-RU" altLang="en-US" b="1" dirty="0" smtClean="0"/>
              <a:t>Доклады</a:t>
            </a:r>
            <a:endParaRPr lang="en-GB" altLang="en-US" b="1" dirty="0" smtClean="0"/>
          </a:p>
        </p:txBody>
      </p:sp>
      <p:sp>
        <p:nvSpPr>
          <p:cNvPr id="15363" name="Content Placeholder 2"/>
          <p:cNvSpPr>
            <a:spLocks noGrp="1"/>
          </p:cNvSpPr>
          <p:nvPr>
            <p:ph idx="1"/>
          </p:nvPr>
        </p:nvSpPr>
        <p:spPr>
          <a:xfrm>
            <a:off x="457199" y="1600200"/>
            <a:ext cx="4776651" cy="4800600"/>
          </a:xfrm>
          <a:ln>
            <a:solidFill>
              <a:schemeClr val="tx1"/>
            </a:solidFill>
            <a:miter lim="800000"/>
            <a:headEnd/>
            <a:tailEnd/>
          </a:ln>
        </p:spPr>
        <p:txBody>
          <a:bodyPr/>
          <a:lstStyle/>
          <a:p>
            <a:r>
              <a:rPr lang="ru-RU" altLang="en-US" sz="2400" dirty="0" smtClean="0"/>
              <a:t>Доклад об их работе</a:t>
            </a:r>
            <a:r>
              <a:rPr lang="en-US" altLang="en-US" sz="2400" dirty="0" smtClean="0"/>
              <a:t> </a:t>
            </a:r>
            <a:r>
              <a:rPr lang="ru-RU" altLang="en-US" sz="2400" b="1" dirty="0" smtClean="0"/>
              <a:t>Совету по правам человека </a:t>
            </a:r>
            <a:r>
              <a:rPr lang="ru-RU" altLang="en-US" sz="2400" dirty="0" smtClean="0"/>
              <a:t>и </a:t>
            </a:r>
            <a:r>
              <a:rPr lang="ru-RU" altLang="en-US" sz="2400" b="1" dirty="0" smtClean="0"/>
              <a:t>Генеральной Ассамблее</a:t>
            </a:r>
            <a:endParaRPr lang="en-US" altLang="en-US" sz="2400" b="1" dirty="0" smtClean="0"/>
          </a:p>
          <a:p>
            <a:r>
              <a:rPr lang="ru-RU" altLang="en-US" sz="2400" dirty="0" smtClean="0"/>
              <a:t>Привлечение внимания к конкретным </a:t>
            </a:r>
            <a:r>
              <a:rPr lang="ru-RU" altLang="en-US" sz="2400" b="1" dirty="0" smtClean="0"/>
              <a:t>проблемам в области прав человека</a:t>
            </a:r>
            <a:r>
              <a:rPr lang="en-US" altLang="en-US" sz="2400" b="1" dirty="0" smtClean="0"/>
              <a:t>/</a:t>
            </a:r>
            <a:r>
              <a:rPr lang="ru-RU" altLang="en-US" sz="2400" b="1" dirty="0" smtClean="0"/>
              <a:t>концептуальным или правовым изменениям</a:t>
            </a:r>
            <a:endParaRPr lang="en-US" altLang="en-US" sz="2400" b="1" dirty="0" smtClean="0"/>
          </a:p>
        </p:txBody>
      </p:sp>
      <p:pic>
        <p:nvPicPr>
          <p:cNvPr id="15364" name="Picture 7" descr="19th session of the Human Rights Council, Room XX © UN Photo/JeanMarc F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289" y="1600200"/>
            <a:ext cx="2362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5284289" y="5303520"/>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ru-RU" altLang="en-US" sz="1600" dirty="0" smtClean="0"/>
              <a:t>Зал заседаний Совета по правам человека во Дворце Наций в Женеве</a:t>
            </a:r>
            <a:endParaRPr lang="en-US" altLang="en-US" sz="1600" b="0" dirty="0"/>
          </a:p>
        </p:txBody>
      </p:sp>
    </p:spTree>
    <p:extLst>
      <p:ext uri="{BB962C8B-B14F-4D97-AF65-F5344CB8AC3E}">
        <p14:creationId xmlns:p14="http://schemas.microsoft.com/office/powerpoint/2010/main" val="144702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0832" y="236806"/>
            <a:ext cx="7566025" cy="1008520"/>
          </a:xfrm>
        </p:spPr>
        <p:txBody>
          <a:bodyPr/>
          <a:lstStyle/>
          <a:p>
            <a:r>
              <a:rPr lang="ru-RU" sz="2800" dirty="0" smtClean="0">
                <a:solidFill>
                  <a:srgbClr val="4F81BD"/>
                </a:solidFill>
                <a:latin typeface="Arial" pitchFamily="34" charset="0"/>
                <a:ea typeface="+mj-ea"/>
                <a:cs typeface="Arial" pitchFamily="34" charset="0"/>
              </a:rPr>
              <a:t>Важнейшие </a:t>
            </a:r>
            <a:r>
              <a:rPr lang="ru-RU" sz="2800" dirty="0">
                <a:solidFill>
                  <a:srgbClr val="4F81BD"/>
                </a:solidFill>
                <a:latin typeface="Arial" pitchFamily="34" charset="0"/>
                <a:ea typeface="+mj-ea"/>
                <a:cs typeface="Arial" pitchFamily="34" charset="0"/>
              </a:rPr>
              <a:t>свойства прав человека: </a:t>
            </a:r>
            <a:endParaRPr lang="en-GB" sz="2800" dirty="0">
              <a:latin typeface="Arial" pitchFamily="34" charset="0"/>
              <a:cs typeface="Arial" pitchFamily="34" charset="0"/>
            </a:endParaRPr>
          </a:p>
        </p:txBody>
      </p:sp>
      <p:sp>
        <p:nvSpPr>
          <p:cNvPr id="7171" name="Rectangle 3"/>
          <p:cNvSpPr>
            <a:spLocks noGrp="1" noChangeArrowheads="1"/>
          </p:cNvSpPr>
          <p:nvPr>
            <p:ph type="body" idx="1"/>
          </p:nvPr>
        </p:nvSpPr>
        <p:spPr>
          <a:xfrm>
            <a:off x="740832" y="1498600"/>
            <a:ext cx="7567085" cy="4719319"/>
          </a:xfrm>
        </p:spPr>
        <p:txBody>
          <a:bodyPr/>
          <a:lstStyle/>
          <a:p>
            <a:pPr eaLnBrk="1" hangingPunct="1"/>
            <a:r>
              <a:rPr lang="ru-RU" sz="2400" dirty="0" smtClean="0">
                <a:latin typeface="Arial" pitchFamily="34" charset="0"/>
                <a:cs typeface="Arial" pitchFamily="34" charset="0"/>
              </a:rPr>
              <a:t>Основываются на уважении </a:t>
            </a:r>
            <a:r>
              <a:rPr lang="ru-RU" sz="2400" b="1" dirty="0" smtClean="0">
                <a:latin typeface="Arial" pitchFamily="34" charset="0"/>
                <a:cs typeface="Arial" pitchFamily="34" charset="0"/>
              </a:rPr>
              <a:t>достоинства</a:t>
            </a:r>
            <a:r>
              <a:rPr lang="ru-RU" sz="2400" dirty="0" smtClean="0">
                <a:latin typeface="Arial" pitchFamily="34" charset="0"/>
                <a:cs typeface="Arial" pitchFamily="34" charset="0"/>
              </a:rPr>
              <a:t> и ценности каждого человека</a:t>
            </a:r>
            <a:endParaRPr lang="en-US" sz="2400" dirty="0" smtClean="0">
              <a:latin typeface="Arial" pitchFamily="34" charset="0"/>
              <a:cs typeface="Arial" pitchFamily="34" charset="0"/>
            </a:endParaRPr>
          </a:p>
          <a:p>
            <a:r>
              <a:rPr lang="ru-RU" dirty="0" smtClean="0">
                <a:solidFill>
                  <a:prstClr val="black"/>
                </a:solidFill>
                <a:latin typeface="Arial" pitchFamily="34" charset="0"/>
                <a:ea typeface="+mn-ea"/>
                <a:cs typeface="Arial" pitchFamily="34" charset="0"/>
              </a:rPr>
              <a:t>являются </a:t>
            </a:r>
            <a:r>
              <a:rPr lang="ru-RU" b="1" dirty="0">
                <a:solidFill>
                  <a:prstClr val="black"/>
                </a:solidFill>
                <a:latin typeface="Arial" pitchFamily="34" charset="0"/>
                <a:ea typeface="+mn-ea"/>
                <a:cs typeface="Arial" pitchFamily="34" charset="0"/>
              </a:rPr>
              <a:t>универсальными</a:t>
            </a:r>
            <a:endParaRPr lang="en-US" sz="2400" b="1" dirty="0" smtClean="0">
              <a:latin typeface="Arial" pitchFamily="34" charset="0"/>
              <a:cs typeface="Arial" pitchFamily="34" charset="0"/>
            </a:endParaRPr>
          </a:p>
          <a:p>
            <a:pPr eaLnBrk="1" hangingPunct="1"/>
            <a:r>
              <a:rPr lang="ru-RU" sz="2400" dirty="0" smtClean="0">
                <a:solidFill>
                  <a:prstClr val="black"/>
                </a:solidFill>
                <a:latin typeface="Arial" pitchFamily="34" charset="0"/>
                <a:ea typeface="+mn-ea"/>
                <a:cs typeface="Arial" pitchFamily="34" charset="0"/>
              </a:rPr>
              <a:t>являются </a:t>
            </a:r>
            <a:r>
              <a:rPr lang="ru-RU" sz="2400" b="1" dirty="0">
                <a:solidFill>
                  <a:prstClr val="black"/>
                </a:solidFill>
                <a:latin typeface="Arial" pitchFamily="34" charset="0"/>
                <a:ea typeface="+mn-ea"/>
                <a:cs typeface="Arial" pitchFamily="34" charset="0"/>
              </a:rPr>
              <a:t>равными</a:t>
            </a:r>
            <a:r>
              <a:rPr lang="ru-RU" sz="2400" dirty="0">
                <a:solidFill>
                  <a:prstClr val="black"/>
                </a:solidFill>
                <a:latin typeface="Arial" pitchFamily="34" charset="0"/>
                <a:ea typeface="+mn-ea"/>
                <a:cs typeface="Arial" pitchFamily="34" charset="0"/>
              </a:rPr>
              <a:t>, </a:t>
            </a:r>
            <a:r>
              <a:rPr lang="ru-RU" sz="2400" b="1" dirty="0">
                <a:solidFill>
                  <a:prstClr val="black"/>
                </a:solidFill>
                <a:latin typeface="Arial" pitchFamily="34" charset="0"/>
                <a:ea typeface="+mn-ea"/>
                <a:cs typeface="Arial" pitchFamily="34" charset="0"/>
              </a:rPr>
              <a:t>неделимыми</a:t>
            </a:r>
            <a:r>
              <a:rPr lang="ru-RU" sz="2400" dirty="0">
                <a:solidFill>
                  <a:prstClr val="black"/>
                </a:solidFill>
                <a:latin typeface="Arial" pitchFamily="34" charset="0"/>
                <a:ea typeface="+mn-ea"/>
                <a:cs typeface="Arial" pitchFamily="34" charset="0"/>
              </a:rPr>
              <a:t> и </a:t>
            </a:r>
            <a:r>
              <a:rPr lang="ru-RU" sz="2400" b="1" dirty="0">
                <a:solidFill>
                  <a:prstClr val="black"/>
                </a:solidFill>
                <a:latin typeface="Arial" pitchFamily="34" charset="0"/>
                <a:ea typeface="+mn-ea"/>
                <a:cs typeface="Arial" pitchFamily="34" charset="0"/>
              </a:rPr>
              <a:t>взаимозависимыми</a:t>
            </a:r>
            <a:r>
              <a:rPr lang="ru-RU" sz="2400" dirty="0">
                <a:solidFill>
                  <a:prstClr val="black"/>
                </a:solidFill>
                <a:latin typeface="Arial" pitchFamily="34" charset="0"/>
                <a:ea typeface="+mn-ea"/>
                <a:cs typeface="Arial" pitchFamily="34" charset="0"/>
              </a:rPr>
              <a:t> </a:t>
            </a:r>
            <a:endParaRPr lang="en-US" sz="2400" dirty="0" smtClean="0">
              <a:solidFill>
                <a:prstClr val="black"/>
              </a:solidFill>
              <a:latin typeface="Arial" pitchFamily="34" charset="0"/>
              <a:ea typeface="+mn-ea"/>
              <a:cs typeface="Arial" pitchFamily="34" charset="0"/>
            </a:endParaRPr>
          </a:p>
          <a:p>
            <a:pPr eaLnBrk="1" hangingPunct="1"/>
            <a:r>
              <a:rPr lang="ru-RU" sz="2400" dirty="0" smtClean="0">
                <a:solidFill>
                  <a:prstClr val="black"/>
                </a:solidFill>
                <a:latin typeface="Arial" pitchFamily="34" charset="0"/>
                <a:ea typeface="+mn-ea"/>
                <a:cs typeface="Arial" pitchFamily="34" charset="0"/>
              </a:rPr>
              <a:t>не </a:t>
            </a:r>
            <a:r>
              <a:rPr lang="ru-RU" sz="2400" dirty="0">
                <a:solidFill>
                  <a:prstClr val="black"/>
                </a:solidFill>
                <a:latin typeface="Arial" pitchFamily="34" charset="0"/>
                <a:ea typeface="+mn-ea"/>
                <a:cs typeface="Arial" pitchFamily="34" charset="0"/>
              </a:rPr>
              <a:t>могут быть </a:t>
            </a:r>
            <a:r>
              <a:rPr lang="ru-RU" sz="2400" b="1" dirty="0">
                <a:solidFill>
                  <a:prstClr val="black"/>
                </a:solidFill>
                <a:latin typeface="Arial" pitchFamily="34" charset="0"/>
                <a:ea typeface="+mn-ea"/>
                <a:cs typeface="Arial" pitchFamily="34" charset="0"/>
              </a:rPr>
              <a:t>отменены</a:t>
            </a:r>
            <a:r>
              <a:rPr lang="ru-RU" sz="2400" dirty="0">
                <a:solidFill>
                  <a:prstClr val="black"/>
                </a:solidFill>
                <a:latin typeface="Arial" pitchFamily="34" charset="0"/>
                <a:ea typeface="+mn-ea"/>
                <a:cs typeface="Arial" pitchFamily="34" charset="0"/>
              </a:rPr>
              <a:t> или </a:t>
            </a:r>
            <a:r>
              <a:rPr lang="ru-RU" sz="2400" b="1" dirty="0" smtClean="0">
                <a:solidFill>
                  <a:prstClr val="black"/>
                </a:solidFill>
                <a:latin typeface="Arial" pitchFamily="34" charset="0"/>
                <a:ea typeface="+mn-ea"/>
                <a:cs typeface="Arial" pitchFamily="34" charset="0"/>
              </a:rPr>
              <a:t>отобраны</a:t>
            </a:r>
            <a:endParaRPr lang="en-US" sz="2400" b="1" dirty="0" smtClean="0">
              <a:solidFill>
                <a:prstClr val="black"/>
              </a:solidFill>
              <a:latin typeface="Arial" pitchFamily="34" charset="0"/>
              <a:ea typeface="+mn-ea"/>
              <a:cs typeface="Arial" pitchFamily="34" charset="0"/>
            </a:endParaRPr>
          </a:p>
          <a:p>
            <a:pPr eaLnBrk="1" hangingPunct="1"/>
            <a:r>
              <a:rPr lang="ru-RU" sz="2400" dirty="0" smtClean="0">
                <a:solidFill>
                  <a:prstClr val="black"/>
                </a:solidFill>
                <a:latin typeface="Arial" pitchFamily="34" charset="0"/>
                <a:ea typeface="+mn-ea"/>
                <a:cs typeface="Arial" pitchFamily="34" charset="0"/>
              </a:rPr>
              <a:t>накладывают </a:t>
            </a:r>
            <a:r>
              <a:rPr lang="ru-RU" sz="2400" dirty="0">
                <a:solidFill>
                  <a:prstClr val="black"/>
                </a:solidFill>
                <a:latin typeface="Arial" pitchFamily="34" charset="0"/>
                <a:ea typeface="+mn-ea"/>
                <a:cs typeface="Arial" pitchFamily="34" charset="0"/>
              </a:rPr>
              <a:t>на </a:t>
            </a:r>
            <a:r>
              <a:rPr lang="ru-RU" sz="2400" b="1" dirty="0">
                <a:solidFill>
                  <a:prstClr val="black"/>
                </a:solidFill>
                <a:latin typeface="Arial" pitchFamily="34" charset="0"/>
                <a:ea typeface="+mn-ea"/>
                <a:cs typeface="Arial" pitchFamily="34" charset="0"/>
              </a:rPr>
              <a:t>государства</a:t>
            </a:r>
            <a:r>
              <a:rPr lang="ru-RU" sz="2400" dirty="0">
                <a:solidFill>
                  <a:prstClr val="black"/>
                </a:solidFill>
                <a:latin typeface="Arial" pitchFamily="34" charset="0"/>
                <a:ea typeface="+mn-ea"/>
                <a:cs typeface="Arial" pitchFamily="34" charset="0"/>
              </a:rPr>
              <a:t> и их представителей </a:t>
            </a:r>
            <a:r>
              <a:rPr lang="ru-RU" sz="2400" b="1" dirty="0">
                <a:solidFill>
                  <a:prstClr val="black"/>
                </a:solidFill>
                <a:latin typeface="Arial" pitchFamily="34" charset="0"/>
                <a:ea typeface="+mn-ea"/>
                <a:cs typeface="Arial" pitchFamily="34" charset="0"/>
              </a:rPr>
              <a:t>обязательства </a:t>
            </a:r>
            <a:r>
              <a:rPr lang="en-US" sz="2400" b="1" dirty="0">
                <a:solidFill>
                  <a:prstClr val="black"/>
                </a:solidFill>
                <a:latin typeface="Arial" pitchFamily="34" charset="0"/>
                <a:ea typeface="+mn-ea"/>
                <a:cs typeface="Arial" pitchFamily="34" charset="0"/>
              </a:rPr>
              <a:t>– </a:t>
            </a:r>
            <a:r>
              <a:rPr lang="ru-RU" sz="2400" b="1" dirty="0">
                <a:solidFill>
                  <a:prstClr val="black"/>
                </a:solidFill>
                <a:latin typeface="Arial" pitchFamily="34" charset="0"/>
                <a:ea typeface="+mn-ea"/>
                <a:cs typeface="Arial" pitchFamily="34" charset="0"/>
              </a:rPr>
              <a:t>уважать, защищать и реализовывать </a:t>
            </a:r>
            <a:r>
              <a:rPr lang="ru-RU" sz="2400" dirty="0">
                <a:solidFill>
                  <a:prstClr val="black"/>
                </a:solidFill>
                <a:latin typeface="Arial" pitchFamily="34" charset="0"/>
                <a:ea typeface="+mn-ea"/>
                <a:cs typeface="Arial" pitchFamily="34" charset="0"/>
              </a:rPr>
              <a:t>права </a:t>
            </a:r>
            <a:r>
              <a:rPr lang="ru-RU" sz="2400" dirty="0" smtClean="0">
                <a:solidFill>
                  <a:prstClr val="black"/>
                </a:solidFill>
                <a:latin typeface="Arial" pitchFamily="34" charset="0"/>
                <a:ea typeface="+mn-ea"/>
                <a:cs typeface="Arial" pitchFamily="34" charset="0"/>
              </a:rPr>
              <a:t>человека</a:t>
            </a:r>
            <a:endParaRPr lang="en-US" sz="2400" dirty="0" smtClean="0">
              <a:solidFill>
                <a:prstClr val="black"/>
              </a:solidFill>
              <a:latin typeface="Arial" pitchFamily="34" charset="0"/>
              <a:ea typeface="+mn-ea"/>
              <a:cs typeface="Arial" pitchFamily="34" charset="0"/>
            </a:endParaRPr>
          </a:p>
          <a:p>
            <a:pPr eaLnBrk="1" hangingPunct="1"/>
            <a:r>
              <a:rPr lang="ru-RU" sz="2400" dirty="0" smtClean="0">
                <a:solidFill>
                  <a:prstClr val="black"/>
                </a:solidFill>
                <a:latin typeface="Arial" pitchFamily="34" charset="0"/>
                <a:ea typeface="+mn-ea"/>
                <a:cs typeface="Arial" pitchFamily="34" charset="0"/>
              </a:rPr>
              <a:t>гарантируются </a:t>
            </a:r>
            <a:r>
              <a:rPr lang="ru-RU" sz="2400" dirty="0">
                <a:solidFill>
                  <a:prstClr val="black"/>
                </a:solidFill>
                <a:latin typeface="Arial" pitchFamily="34" charset="0"/>
                <a:ea typeface="+mn-ea"/>
                <a:cs typeface="Arial" pitchFamily="34" charset="0"/>
              </a:rPr>
              <a:t>на </a:t>
            </a:r>
            <a:r>
              <a:rPr lang="ru-RU" sz="2400" b="1" dirty="0">
                <a:solidFill>
                  <a:prstClr val="black"/>
                </a:solidFill>
                <a:latin typeface="Arial" pitchFamily="34" charset="0"/>
                <a:ea typeface="+mn-ea"/>
                <a:cs typeface="Arial" pitchFamily="34" charset="0"/>
              </a:rPr>
              <a:t>международном </a:t>
            </a:r>
            <a:r>
              <a:rPr lang="ru-RU" sz="2400" b="1" dirty="0" smtClean="0">
                <a:solidFill>
                  <a:prstClr val="black"/>
                </a:solidFill>
                <a:latin typeface="Arial" pitchFamily="34" charset="0"/>
                <a:ea typeface="+mn-ea"/>
                <a:cs typeface="Arial" pitchFamily="34" charset="0"/>
              </a:rPr>
              <a:t>уровне</a:t>
            </a:r>
            <a:endParaRPr lang="en-US" sz="2400" b="1" dirty="0" smtClean="0">
              <a:solidFill>
                <a:prstClr val="black"/>
              </a:solidFill>
              <a:latin typeface="Arial" pitchFamily="34" charset="0"/>
              <a:ea typeface="+mn-ea"/>
              <a:cs typeface="Arial" pitchFamily="34" charset="0"/>
            </a:endParaRPr>
          </a:p>
          <a:p>
            <a:pPr eaLnBrk="1" hangingPunct="1"/>
            <a:r>
              <a:rPr lang="ru-RU" sz="2400" dirty="0" smtClean="0">
                <a:solidFill>
                  <a:prstClr val="black"/>
                </a:solidFill>
                <a:latin typeface="Arial" pitchFamily="34" charset="0"/>
                <a:ea typeface="+mn-ea"/>
                <a:cs typeface="Arial" pitchFamily="34" charset="0"/>
              </a:rPr>
              <a:t>защищаются </a:t>
            </a:r>
            <a:r>
              <a:rPr lang="ru-RU" sz="2400" dirty="0">
                <a:solidFill>
                  <a:prstClr val="black"/>
                </a:solidFill>
                <a:latin typeface="Arial" pitchFamily="34" charset="0"/>
                <a:ea typeface="+mn-ea"/>
                <a:cs typeface="Arial" pitchFamily="34" charset="0"/>
              </a:rPr>
              <a:t>законом     </a:t>
            </a:r>
          </a:p>
          <a:p>
            <a:pPr eaLnBrk="1" hangingPunct="1"/>
            <a:endParaRPr lang="ru-RU" b="1" dirty="0">
              <a:solidFill>
                <a:prstClr val="black"/>
              </a:solidFill>
              <a:latin typeface="Times New Roman" charset="0"/>
              <a:ea typeface="+mn-ea"/>
              <a:cs typeface="Times New Roman" charset="0"/>
            </a:endParaRPr>
          </a:p>
          <a:p>
            <a:pPr eaLnBrk="1" hangingPunct="1"/>
            <a:endParaRPr lang="en-US" sz="2400" dirty="0">
              <a:solidFill>
                <a:prstClr val="black"/>
              </a:solidFill>
              <a:latin typeface="Times New Roman" pitchFamily="18" charset="0"/>
              <a:ea typeface="+mn-ea"/>
              <a:cs typeface="Times New Roman" pitchFamily="18" charset="0"/>
            </a:endParaRPr>
          </a:p>
          <a:p>
            <a:pPr eaLnBrk="1" hangingPunct="1"/>
            <a:endParaRPr lang="ru-RU" sz="2400" dirty="0">
              <a:solidFill>
                <a:prstClr val="black"/>
              </a:solidFill>
              <a:latin typeface="Times New Roman" charset="0"/>
              <a:ea typeface="+mn-ea"/>
              <a:cs typeface="Times New Roman" charset="0"/>
            </a:endParaRPr>
          </a:p>
          <a:p>
            <a:pPr eaLnBrk="1" hangingPunct="1"/>
            <a:endParaRPr lang="ru-RU" dirty="0">
              <a:solidFill>
                <a:prstClr val="black"/>
              </a:solidFill>
              <a:latin typeface="Times New Roman" charset="0"/>
              <a:ea typeface="+mn-ea"/>
              <a:cs typeface="Times New Roman" charset="0"/>
            </a:endParaRPr>
          </a:p>
          <a:p>
            <a:pPr marL="0" indent="0" eaLnBrk="1" hangingPunct="1">
              <a:buNone/>
            </a:pPr>
            <a:endParaRPr lang="fr-FR" dirty="0">
              <a:latin typeface="Times New Roman" charset="0"/>
            </a:endParaRPr>
          </a:p>
        </p:txBody>
      </p:sp>
    </p:spTree>
    <p:extLst>
      <p:ext uri="{BB962C8B-B14F-4D97-AF65-F5344CB8AC3E}">
        <p14:creationId xmlns:p14="http://schemas.microsoft.com/office/powerpoint/2010/main" val="14156053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dirty="0" smtClean="0"/>
              <a:t>2. </a:t>
            </a:r>
            <a:r>
              <a:rPr lang="ru-RU" altLang="en-US" b="1" dirty="0" smtClean="0"/>
              <a:t>Страновые визиты</a:t>
            </a:r>
            <a:endParaRPr lang="en-US" altLang="en-US" b="1" dirty="0" smtClean="0"/>
          </a:p>
        </p:txBody>
      </p:sp>
      <p:sp>
        <p:nvSpPr>
          <p:cNvPr id="11267" name="Rectangle 3"/>
          <p:cNvSpPr>
            <a:spLocks noGrp="1" noChangeArrowheads="1"/>
          </p:cNvSpPr>
          <p:nvPr>
            <p:ph type="body" idx="1"/>
          </p:nvPr>
        </p:nvSpPr>
        <p:spPr>
          <a:xfrm>
            <a:off x="457200" y="1600200"/>
            <a:ext cx="4114800" cy="4525963"/>
          </a:xfrm>
          <a:ln>
            <a:solidFill>
              <a:schemeClr val="tx1"/>
            </a:solidFill>
          </a:ln>
        </p:spPr>
        <p:txBody>
          <a:bodyPr/>
          <a:lstStyle/>
          <a:p>
            <a:pPr marL="0" indent="0" eaLnBrk="1" hangingPunct="1">
              <a:lnSpc>
                <a:spcPct val="80000"/>
              </a:lnSpc>
              <a:buFontTx/>
              <a:buNone/>
              <a:defRPr/>
            </a:pPr>
            <a:r>
              <a:rPr lang="ru-RU" altLang="zh-CN" sz="2400" dirty="0" smtClean="0">
                <a:latin typeface="Tahoma" pitchFamily="34" charset="0"/>
                <a:ea typeface="+mn-ea"/>
              </a:rPr>
              <a:t>Расследование</a:t>
            </a:r>
            <a:r>
              <a:rPr lang="fr-BE" altLang="zh-CN" sz="2400" dirty="0" smtClean="0">
                <a:latin typeface="Tahoma" pitchFamily="34" charset="0"/>
                <a:ea typeface="+mn-ea"/>
              </a:rPr>
              <a:t>/</a:t>
            </a:r>
            <a:r>
              <a:rPr lang="ru-RU" altLang="zh-CN" sz="2400" dirty="0">
                <a:latin typeface="Tahoma" pitchFamily="34" charset="0"/>
                <a:ea typeface="+mn-ea"/>
              </a:rPr>
              <a:t> </a:t>
            </a:r>
            <a:r>
              <a:rPr lang="ru-RU" altLang="zh-CN" sz="2400" dirty="0" smtClean="0">
                <a:latin typeface="Tahoma" pitchFamily="34" charset="0"/>
                <a:ea typeface="+mn-ea"/>
              </a:rPr>
              <a:t>Установление фактов</a:t>
            </a:r>
            <a:r>
              <a:rPr lang="fr-BE" altLang="zh-CN" sz="2400" dirty="0" smtClean="0">
                <a:latin typeface="Tahoma" pitchFamily="34" charset="0"/>
                <a:ea typeface="+mn-ea"/>
              </a:rPr>
              <a:t> – </a:t>
            </a:r>
            <a:r>
              <a:rPr lang="ru-RU" altLang="zh-CN" sz="2400" dirty="0" smtClean="0">
                <a:latin typeface="Tahoma" pitchFamily="34" charset="0"/>
                <a:ea typeface="+mn-ea"/>
              </a:rPr>
              <a:t>Взаимодействие с государством</a:t>
            </a:r>
            <a:endParaRPr lang="en-GB" altLang="zh-CN" sz="2400" dirty="0" smtClean="0">
              <a:latin typeface="Tahoma" pitchFamily="34" charset="0"/>
              <a:ea typeface="+mn-ea"/>
            </a:endParaRPr>
          </a:p>
          <a:p>
            <a:pPr marL="433388">
              <a:defRPr/>
            </a:pPr>
            <a:r>
              <a:rPr lang="ru-RU" altLang="zh-CN" sz="2000" dirty="0" smtClean="0">
                <a:latin typeface="Tahoma" pitchFamily="34" charset="0"/>
                <a:ea typeface="SimSun" pitchFamily="2" charset="-122"/>
              </a:rPr>
              <a:t>Встречи с широким кругом государственных и </a:t>
            </a:r>
            <a:r>
              <a:rPr lang="ru-RU" sz="2000" dirty="0" smtClean="0">
                <a:latin typeface="Tahoma" pitchFamily="34" charset="0"/>
                <a:ea typeface="Tahoma" pitchFamily="34" charset="0"/>
                <a:cs typeface="Tahoma" pitchFamily="34" charset="0"/>
              </a:rPr>
              <a:t>негосударственных деятелей </a:t>
            </a:r>
            <a:r>
              <a:rPr lang="en-US" sz="2000" dirty="0" smtClean="0">
                <a:latin typeface="Tahoma" pitchFamily="34" charset="0"/>
                <a:ea typeface="Tahoma" pitchFamily="34" charset="0"/>
                <a:cs typeface="Tahoma" pitchFamily="34" charset="0"/>
              </a:rPr>
              <a:t>(</a:t>
            </a:r>
            <a:r>
              <a:rPr lang="ru-RU" sz="2000" dirty="0" smtClean="0">
                <a:latin typeface="Tahoma" pitchFamily="34" charset="0"/>
                <a:ea typeface="Tahoma" pitchFamily="34" charset="0"/>
                <a:cs typeface="Tahoma" pitchFamily="34" charset="0"/>
              </a:rPr>
              <a:t>включая НПЗУ</a:t>
            </a:r>
            <a:r>
              <a:rPr lang="en-US" sz="2000" dirty="0" smtClean="0">
                <a:latin typeface="Tahoma" pitchFamily="34" charset="0"/>
                <a:ea typeface="Tahoma" pitchFamily="34" charset="0"/>
                <a:cs typeface="Tahoma" pitchFamily="34" charset="0"/>
              </a:rPr>
              <a:t>, </a:t>
            </a:r>
            <a:r>
              <a:rPr lang="ru-RU" sz="2000" dirty="0" smtClean="0">
                <a:latin typeface="Tahoma" pitchFamily="34" charset="0"/>
                <a:ea typeface="Tahoma" pitchFamily="34" charset="0"/>
                <a:cs typeface="Tahoma" pitchFamily="34" charset="0"/>
              </a:rPr>
              <a:t>Омбудсмена</a:t>
            </a:r>
            <a:r>
              <a:rPr lang="en-US" sz="2000" dirty="0" smtClean="0">
                <a:latin typeface="Tahoma" pitchFamily="34" charset="0"/>
                <a:ea typeface="Tahoma" pitchFamily="34" charset="0"/>
                <a:cs typeface="Tahoma" pitchFamily="34" charset="0"/>
              </a:rPr>
              <a:t>)</a:t>
            </a:r>
            <a:endParaRPr lang="en-GB" altLang="zh-CN" sz="2000" dirty="0" smtClean="0">
              <a:latin typeface="Tahoma" pitchFamily="34" charset="0"/>
              <a:ea typeface="Tahoma" pitchFamily="34" charset="0"/>
              <a:cs typeface="Tahoma" pitchFamily="34" charset="0"/>
            </a:endParaRPr>
          </a:p>
          <a:p>
            <a:pPr marL="433388">
              <a:defRPr/>
            </a:pPr>
            <a:r>
              <a:rPr lang="ru-RU" altLang="zh-CN" sz="2000" dirty="0" smtClean="0">
                <a:latin typeface="Tahoma" pitchFamily="34" charset="0"/>
                <a:ea typeface="SimSun" pitchFamily="2" charset="-122"/>
              </a:rPr>
              <a:t>Оценка ситуации на местах</a:t>
            </a:r>
            <a:endParaRPr lang="en-GB" altLang="zh-CN" sz="2000" dirty="0" smtClean="0">
              <a:latin typeface="Tahoma" pitchFamily="34" charset="0"/>
              <a:ea typeface="SimSun" pitchFamily="2" charset="-122"/>
            </a:endParaRPr>
          </a:p>
          <a:p>
            <a:pPr marL="433388">
              <a:defRPr/>
            </a:pPr>
            <a:r>
              <a:rPr lang="ru-RU" altLang="zh-CN" sz="2000" b="1" dirty="0" smtClean="0">
                <a:latin typeface="Tahoma" pitchFamily="34" charset="0"/>
                <a:ea typeface="SimSun" pitchFamily="2" charset="-122"/>
              </a:rPr>
              <a:t>Рекомендации государству </a:t>
            </a:r>
            <a:r>
              <a:rPr lang="ru-RU" altLang="zh-CN" sz="2000" dirty="0" smtClean="0">
                <a:latin typeface="Tahoma" pitchFamily="34" charset="0"/>
                <a:ea typeface="SimSun" pitchFamily="2" charset="-122"/>
              </a:rPr>
              <a:t>в докладе Совету по правам человека</a:t>
            </a:r>
            <a:endParaRPr lang="en-US" altLang="zh-CN" sz="2000" dirty="0" smtClean="0">
              <a:latin typeface="Tahoma" pitchFamily="34" charset="0"/>
              <a:ea typeface="SimSun" pitchFamily="2" charset="-122"/>
            </a:endParaRPr>
          </a:p>
          <a:p>
            <a:pPr eaLnBrk="1" hangingPunct="1">
              <a:lnSpc>
                <a:spcPct val="80000"/>
              </a:lnSpc>
              <a:defRPr/>
            </a:pPr>
            <a:endParaRPr lang="en-US" sz="2400" b="1" dirty="0" smtClean="0">
              <a:ea typeface="+mn-ea"/>
            </a:endParaRPr>
          </a:p>
          <a:p>
            <a:pPr eaLnBrk="1" hangingPunct="1">
              <a:lnSpc>
                <a:spcPct val="80000"/>
              </a:lnSpc>
              <a:buFontTx/>
              <a:buNone/>
              <a:defRPr/>
            </a:pPr>
            <a:endParaRPr lang="en-US" sz="1800" dirty="0" smtClean="0">
              <a:ea typeface="+mn-ea"/>
            </a:endParaRPr>
          </a:p>
        </p:txBody>
      </p:sp>
      <p:sp>
        <p:nvSpPr>
          <p:cNvPr id="19460" name="Rectangle 1"/>
          <p:cNvSpPr>
            <a:spLocks noChangeArrowheads="1"/>
          </p:cNvSpPr>
          <p:nvPr/>
        </p:nvSpPr>
        <p:spPr bwMode="auto">
          <a:xfrm>
            <a:off x="4724399" y="4876800"/>
            <a:ext cx="4349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i="1" dirty="0" smtClean="0"/>
              <a:t>Хуан </a:t>
            </a:r>
            <a:r>
              <a:rPr lang="ru-RU" altLang="en-US" sz="1800" i="1" dirty="0" err="1" smtClean="0"/>
              <a:t>Мендес</a:t>
            </a:r>
            <a:r>
              <a:rPr lang="en-US" altLang="en-US" sz="1800" i="1" dirty="0" smtClean="0"/>
              <a:t>, </a:t>
            </a:r>
            <a:r>
              <a:rPr lang="ru-RU" altLang="en-US" sz="1800" i="1" dirty="0" smtClean="0"/>
              <a:t>Специальный докладчик по вопросу о пытках в Гане</a:t>
            </a:r>
            <a:endParaRPr lang="en-US" altLang="en-US" sz="1800" dirty="0"/>
          </a:p>
        </p:txBody>
      </p:sp>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36464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141697"/>
      </p:ext>
    </p:extLst>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r-CH" altLang="en-US" b="1" dirty="0" smtClean="0"/>
              <a:t>3. </a:t>
            </a:r>
            <a:r>
              <a:rPr lang="ru-RU" altLang="en-US" b="1" dirty="0" smtClean="0"/>
              <a:t>Сообщения</a:t>
            </a:r>
            <a:endParaRPr lang="en-GB" altLang="en-US" b="1" dirty="0" smtClean="0"/>
          </a:p>
        </p:txBody>
      </p:sp>
      <p:sp>
        <p:nvSpPr>
          <p:cNvPr id="24579" name="Content Placeholder 2"/>
          <p:cNvSpPr>
            <a:spLocks noGrp="1"/>
          </p:cNvSpPr>
          <p:nvPr>
            <p:ph idx="1"/>
          </p:nvPr>
        </p:nvSpPr>
        <p:spPr>
          <a:xfrm>
            <a:off x="333375" y="1112519"/>
            <a:ext cx="4191000" cy="5087983"/>
          </a:xfrm>
        </p:spPr>
        <p:txBody>
          <a:bodyPr/>
          <a:lstStyle/>
          <a:p>
            <a:pPr>
              <a:defRPr/>
            </a:pPr>
            <a:r>
              <a:rPr lang="ru-RU" altLang="zh-CN" sz="2000" dirty="0" smtClean="0">
                <a:latin typeface="Tahoma" charset="0"/>
                <a:ea typeface="SimSun" charset="0"/>
                <a:cs typeface="SimSun" charset="0"/>
              </a:rPr>
              <a:t>Мандатарии </a:t>
            </a:r>
            <a:r>
              <a:rPr lang="ru-RU" altLang="zh-CN" sz="2000" b="1" dirty="0" smtClean="0">
                <a:latin typeface="Tahoma" charset="0"/>
                <a:ea typeface="SimSun" charset="0"/>
                <a:cs typeface="SimSun" charset="0"/>
              </a:rPr>
              <a:t>получают жалобы от жертв и свидетелей </a:t>
            </a:r>
            <a:r>
              <a:rPr lang="ru-RU" altLang="zh-CN" sz="2000" dirty="0" smtClean="0">
                <a:latin typeface="Tahoma" charset="0"/>
                <a:ea typeface="SimSun" charset="0"/>
                <a:cs typeface="SimSun" charset="0"/>
              </a:rPr>
              <a:t>о нарушениях прав человека</a:t>
            </a:r>
            <a:endParaRPr lang="en-GB" altLang="zh-CN" sz="2000" dirty="0" smtClean="0">
              <a:latin typeface="Tahoma" charset="0"/>
              <a:ea typeface="SimSun" charset="0"/>
              <a:cs typeface="SimSun" charset="0"/>
            </a:endParaRPr>
          </a:p>
          <a:p>
            <a:pPr marL="0" indent="0">
              <a:buFontTx/>
              <a:buNone/>
              <a:defRPr/>
            </a:pPr>
            <a:endParaRPr lang="en-GB" altLang="zh-CN" sz="2000" dirty="0">
              <a:latin typeface="Tahoma" charset="0"/>
              <a:ea typeface="SimSun" charset="0"/>
              <a:cs typeface="SimSun" charset="0"/>
            </a:endParaRPr>
          </a:p>
          <a:p>
            <a:pPr>
              <a:defRPr/>
            </a:pPr>
            <a:r>
              <a:rPr lang="ru-RU" altLang="zh-CN" sz="2000" dirty="0" smtClean="0">
                <a:latin typeface="Tahoma" charset="0"/>
                <a:ea typeface="SimSun" charset="0"/>
                <a:cs typeface="SimSun" charset="0"/>
              </a:rPr>
              <a:t>Указывают </a:t>
            </a:r>
            <a:r>
              <a:rPr lang="ru-RU" altLang="zh-CN" sz="2000" b="1" dirty="0" smtClean="0">
                <a:latin typeface="Tahoma" charset="0"/>
                <a:ea typeface="SimSun" charset="0"/>
                <a:cs typeface="SimSun" charset="0"/>
              </a:rPr>
              <a:t>на определенные случаи и тенденции </a:t>
            </a:r>
            <a:r>
              <a:rPr lang="ru-RU" altLang="zh-CN" sz="2000" dirty="0" smtClean="0">
                <a:latin typeface="Tahoma" charset="0"/>
                <a:ea typeface="SimSun" charset="0"/>
                <a:cs typeface="SimSun" charset="0"/>
              </a:rPr>
              <a:t>нарушения прав человека</a:t>
            </a:r>
            <a:endParaRPr lang="en-GB" altLang="zh-CN" sz="2000" dirty="0" smtClean="0">
              <a:latin typeface="Tahoma" charset="0"/>
              <a:ea typeface="SimSun" charset="0"/>
              <a:cs typeface="SimSun" charset="0"/>
            </a:endParaRPr>
          </a:p>
          <a:p>
            <a:pPr marL="0" indent="0">
              <a:buFontTx/>
              <a:buNone/>
              <a:defRPr/>
            </a:pPr>
            <a:endParaRPr lang="en-GB" altLang="zh-CN" sz="2000" dirty="0">
              <a:ea typeface="SimSun" charset="0"/>
              <a:cs typeface="SimSun" charset="0"/>
            </a:endParaRPr>
          </a:p>
          <a:p>
            <a:pPr>
              <a:defRPr/>
            </a:pPr>
            <a:r>
              <a:rPr lang="ru-RU" altLang="zh-CN" sz="2000" dirty="0" smtClean="0">
                <a:latin typeface="Tahoma" charset="0"/>
                <a:ea typeface="SimSun" charset="0"/>
                <a:cs typeface="SimSun" charset="0"/>
              </a:rPr>
              <a:t>Оценка содержания </a:t>
            </a:r>
            <a:r>
              <a:rPr lang="ru-RU" altLang="zh-CN" sz="2000" b="1" dirty="0" smtClean="0">
                <a:latin typeface="Tahoma" charset="0"/>
                <a:ea typeface="SimSun" charset="0"/>
                <a:cs typeface="SimSun" charset="0"/>
              </a:rPr>
              <a:t>существующего закона или законопроекта</a:t>
            </a:r>
            <a:endParaRPr lang="en-GB" altLang="zh-CN" sz="2000" b="1" dirty="0" smtClean="0">
              <a:latin typeface="Tahoma" charset="0"/>
              <a:ea typeface="SimSun" charset="0"/>
              <a:cs typeface="SimSun" charset="0"/>
            </a:endParaRPr>
          </a:p>
          <a:p>
            <a:pPr marL="0" indent="0">
              <a:buFontTx/>
              <a:buNone/>
              <a:defRPr/>
            </a:pPr>
            <a:endParaRPr lang="en-GB" altLang="zh-CN" sz="2000" b="1" dirty="0" smtClean="0">
              <a:latin typeface="Tahoma" charset="0"/>
              <a:ea typeface="SimSun" charset="0"/>
              <a:cs typeface="SimSun" charset="0"/>
            </a:endParaRPr>
          </a:p>
        </p:txBody>
      </p:sp>
      <p:pic>
        <p:nvPicPr>
          <p:cNvPr id="25604" name="Picture 5" descr="H:\THEMATIC\SP photos\WG Business and human rights\2013\1st LAC Regional Forum\9_WG BHR Chair_Op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50125"/>
            <a:ext cx="38989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
          <p:cNvSpPr>
            <a:spLocks noChangeArrowheads="1"/>
          </p:cNvSpPr>
          <p:nvPr/>
        </p:nvSpPr>
        <p:spPr bwMode="auto">
          <a:xfrm>
            <a:off x="4800600" y="4632960"/>
            <a:ext cx="3898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ru-RU" altLang="en-US" sz="1800" dirty="0" smtClean="0"/>
              <a:t>Открытие 1-го форума по правам человека и предпринимательской деятельности в странах Латинской Америки и Карибского региона Председателем Рабочей группы</a:t>
            </a:r>
            <a:endParaRPr lang="en-US" altLang="en-US" sz="1800" dirty="0"/>
          </a:p>
        </p:txBody>
      </p:sp>
    </p:spTree>
    <p:extLst>
      <p:ext uri="{BB962C8B-B14F-4D97-AF65-F5344CB8AC3E}">
        <p14:creationId xmlns:p14="http://schemas.microsoft.com/office/powerpoint/2010/main" val="30992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41363" y="274638"/>
            <a:ext cx="7705951" cy="657179"/>
          </a:xfrm>
        </p:spPr>
        <p:txBody>
          <a:bodyPr/>
          <a:lstStyle/>
          <a:p>
            <a:r>
              <a:rPr lang="ru-RU" altLang="en-US" dirty="0"/>
              <a:t>3</a:t>
            </a:r>
            <a:r>
              <a:rPr lang="fr-CH" altLang="en-US" b="1" dirty="0" smtClean="0"/>
              <a:t>. </a:t>
            </a:r>
            <a:r>
              <a:rPr lang="ru-RU" altLang="en-US" b="1" dirty="0" smtClean="0"/>
              <a:t>Призывы к незамедлительным действиям</a:t>
            </a:r>
            <a:endParaRPr lang="en-GB" altLang="en-US" b="1" dirty="0" smtClean="0"/>
          </a:p>
        </p:txBody>
      </p:sp>
      <p:sp>
        <p:nvSpPr>
          <p:cNvPr id="29699" name="Content Placeholder 2"/>
          <p:cNvSpPr>
            <a:spLocks noGrp="1"/>
          </p:cNvSpPr>
          <p:nvPr>
            <p:ph idx="1"/>
          </p:nvPr>
        </p:nvSpPr>
        <p:spPr>
          <a:xfrm>
            <a:off x="457200" y="1214120"/>
            <a:ext cx="7086600" cy="4525963"/>
          </a:xfrm>
        </p:spPr>
        <p:txBody>
          <a:bodyPr/>
          <a:lstStyle/>
          <a:p>
            <a:r>
              <a:rPr lang="ru-RU" altLang="zh-CN" sz="2400" dirty="0" smtClean="0">
                <a:latin typeface="Arial" pitchFamily="34" charset="0"/>
                <a:ea typeface="SimSun" panose="02010600030101010101" pitchFamily="2" charset="-122"/>
                <a:cs typeface="Arial" pitchFamily="34" charset="0"/>
              </a:rPr>
              <a:t>Касаются </a:t>
            </a:r>
            <a:r>
              <a:rPr lang="ru-RU" altLang="zh-CN" sz="2400" b="1" dirty="0" smtClean="0">
                <a:latin typeface="Arial" pitchFamily="34" charset="0"/>
                <a:ea typeface="SimSun" panose="02010600030101010101" pitchFamily="2" charset="-122"/>
                <a:cs typeface="Arial" pitchFamily="34" charset="0"/>
              </a:rPr>
              <a:t>предупреждения </a:t>
            </a:r>
            <a:r>
              <a:rPr lang="ru-RU" altLang="zh-CN" sz="2400" dirty="0" smtClean="0">
                <a:latin typeface="Arial" pitchFamily="34" charset="0"/>
                <a:ea typeface="SimSun" panose="02010600030101010101" pitchFamily="2" charset="-122"/>
                <a:cs typeface="Arial" pitchFamily="34" charset="0"/>
              </a:rPr>
              <a:t>нарушений, совершение которых </a:t>
            </a:r>
            <a:r>
              <a:rPr lang="ru-RU" altLang="zh-CN" sz="2400" b="1" dirty="0" smtClean="0">
                <a:latin typeface="Arial" pitchFamily="34" charset="0"/>
                <a:ea typeface="SimSun" panose="02010600030101010101" pitchFamily="2" charset="-122"/>
                <a:cs typeface="Arial" pitchFamily="34" charset="0"/>
              </a:rPr>
              <a:t>зависит от времени</a:t>
            </a:r>
            <a:r>
              <a:rPr lang="en-US" altLang="zh-CN" sz="2400" dirty="0" smtClean="0">
                <a:latin typeface="Arial" pitchFamily="34" charset="0"/>
                <a:ea typeface="SimSun" panose="02010600030101010101" pitchFamily="2" charset="-122"/>
                <a:cs typeface="Arial" pitchFamily="34" charset="0"/>
              </a:rPr>
              <a:t>, </a:t>
            </a:r>
            <a:r>
              <a:rPr lang="ru-RU" altLang="zh-CN" sz="2400" dirty="0" smtClean="0">
                <a:latin typeface="Arial" pitchFamily="34" charset="0"/>
                <a:ea typeface="SimSun" panose="02010600030101010101" pitchFamily="2" charset="-122"/>
                <a:cs typeface="Arial" pitchFamily="34" charset="0"/>
              </a:rPr>
              <a:t>например, жертвы в условиях, угрожающих жизни</a:t>
            </a:r>
            <a:endParaRPr lang="en-US" altLang="zh-CN" sz="2400" dirty="0" smtClean="0">
              <a:latin typeface="Arial" pitchFamily="34" charset="0"/>
              <a:ea typeface="SimSun" panose="02010600030101010101" pitchFamily="2" charset="-122"/>
              <a:cs typeface="Arial" pitchFamily="34" charset="0"/>
            </a:endParaRPr>
          </a:p>
          <a:p>
            <a:r>
              <a:rPr lang="ru-RU" altLang="zh-CN" sz="2400" dirty="0" smtClean="0">
                <a:latin typeface="Arial" pitchFamily="34" charset="0"/>
                <a:ea typeface="SimSun" panose="02010600030101010101" pitchFamily="2" charset="-122"/>
                <a:cs typeface="Arial" pitchFamily="34" charset="0"/>
              </a:rPr>
              <a:t>Правительства должны ответить </a:t>
            </a:r>
            <a:r>
              <a:rPr lang="ru-RU" altLang="zh-CN" sz="2400" b="1" dirty="0" smtClean="0">
                <a:latin typeface="Arial" pitchFamily="34" charset="0"/>
                <a:ea typeface="SimSun" panose="02010600030101010101" pitchFamily="2" charset="-122"/>
                <a:cs typeface="Arial" pitchFamily="34" charset="0"/>
              </a:rPr>
              <a:t>как можно быстрее</a:t>
            </a:r>
            <a:endParaRPr lang="en-US" altLang="zh-CN" sz="2400" b="1" dirty="0" smtClean="0">
              <a:latin typeface="Arial" pitchFamily="34" charset="0"/>
              <a:ea typeface="SimSun" panose="02010600030101010101" pitchFamily="2" charset="-122"/>
              <a:cs typeface="Arial" pitchFamily="34" charset="0"/>
            </a:endParaRPr>
          </a:p>
          <a:p>
            <a:pPr lvl="1" eaLnBrk="1" hangingPunct="1">
              <a:lnSpc>
                <a:spcPct val="80000"/>
              </a:lnSpc>
            </a:pPr>
            <a:endParaRPr lang="en-US" altLang="en-US" sz="2400" b="1" dirty="0" smtClean="0"/>
          </a:p>
        </p:txBody>
      </p:sp>
    </p:spTree>
    <p:extLst>
      <p:ext uri="{BB962C8B-B14F-4D97-AF65-F5344CB8AC3E}">
        <p14:creationId xmlns:p14="http://schemas.microsoft.com/office/powerpoint/2010/main" val="3526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Универсальный периодический обзор</a:t>
            </a:r>
            <a:endParaRPr lang="en-US" dirty="0"/>
          </a:p>
        </p:txBody>
      </p:sp>
    </p:spTree>
    <p:extLst>
      <p:ext uri="{BB962C8B-B14F-4D97-AF65-F5344CB8AC3E}">
        <p14:creationId xmlns:p14="http://schemas.microsoft.com/office/powerpoint/2010/main" val="2496355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t>В чем состоят принципы </a:t>
            </a:r>
            <a:r>
              <a:rPr lang="ru-RU" sz="2800" dirty="0" smtClean="0"/>
              <a:t>УПО</a:t>
            </a:r>
            <a:r>
              <a:rPr lang="en-US" sz="2800" dirty="0" smtClean="0"/>
              <a:t>?</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Char char="§"/>
            </a:pPr>
            <a:r>
              <a:rPr lang="ru-RU" sz="2800" dirty="0"/>
              <a:t>Универсальность</a:t>
            </a:r>
            <a:endParaRPr lang="en-GB" sz="2800" dirty="0"/>
          </a:p>
          <a:p>
            <a:pPr marL="457200" lvl="1" indent="0">
              <a:lnSpc>
                <a:spcPct val="90000"/>
              </a:lnSpc>
              <a:buNone/>
            </a:pPr>
            <a:r>
              <a:rPr lang="ru-RU" dirty="0"/>
              <a:t>Все страны-члены ООН</a:t>
            </a:r>
            <a:endParaRPr lang="en-GB" dirty="0"/>
          </a:p>
          <a:p>
            <a:pPr marL="457200" lvl="1" indent="0">
              <a:lnSpc>
                <a:spcPct val="90000"/>
              </a:lnSpc>
              <a:buNone/>
            </a:pPr>
            <a:r>
              <a:rPr lang="ru-RU" dirty="0"/>
              <a:t>Все права человека</a:t>
            </a:r>
            <a:endParaRPr lang="en-GB" dirty="0"/>
          </a:p>
          <a:p>
            <a:pPr>
              <a:lnSpc>
                <a:spcPct val="90000"/>
              </a:lnSpc>
              <a:buFont typeface="Wingdings" pitchFamily="2" charset="2"/>
              <a:buChar char="§"/>
            </a:pPr>
            <a:r>
              <a:rPr lang="ru-RU" sz="2800" dirty="0"/>
              <a:t>Периодичность</a:t>
            </a:r>
            <a:endParaRPr lang="en-GB" sz="2800" dirty="0"/>
          </a:p>
          <a:p>
            <a:pPr>
              <a:lnSpc>
                <a:spcPct val="90000"/>
              </a:lnSpc>
              <a:buFont typeface="Wingdings" pitchFamily="2" charset="2"/>
              <a:buChar char="§"/>
            </a:pPr>
            <a:r>
              <a:rPr lang="ru-RU" sz="2800" dirty="0"/>
              <a:t>Сотрудничество, межправительственный механизм</a:t>
            </a:r>
            <a:endParaRPr lang="en-GB" sz="2800" dirty="0"/>
          </a:p>
          <a:p>
            <a:pPr>
              <a:lnSpc>
                <a:spcPct val="90000"/>
              </a:lnSpc>
              <a:buFont typeface="Wingdings" pitchFamily="2" charset="2"/>
              <a:buChar char="§"/>
            </a:pPr>
            <a:r>
              <a:rPr lang="ru-RU" sz="2800" dirty="0"/>
              <a:t>Участие заинтересованных сторон</a:t>
            </a:r>
            <a:endParaRPr lang="en-GB" sz="2800" dirty="0"/>
          </a:p>
          <a:p>
            <a:pPr>
              <a:lnSpc>
                <a:spcPct val="90000"/>
              </a:lnSpc>
              <a:buFont typeface="Wingdings" pitchFamily="2" charset="2"/>
              <a:buChar char="§"/>
            </a:pPr>
            <a:r>
              <a:rPr lang="ru-RU" sz="2800" dirty="0"/>
              <a:t>Дополнение, а не дублирование деятельности других механизмов</a:t>
            </a:r>
            <a:endParaRPr lang="en-GB" sz="2800" dirty="0"/>
          </a:p>
          <a:p>
            <a:endParaRPr lang="en-US" dirty="0"/>
          </a:p>
        </p:txBody>
      </p:sp>
    </p:spTree>
    <p:extLst>
      <p:ext uri="{BB962C8B-B14F-4D97-AF65-F5344CB8AC3E}">
        <p14:creationId xmlns:p14="http://schemas.microsoft.com/office/powerpoint/2010/main" val="43761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t>Цели УПО</a:t>
            </a:r>
            <a:endParaRPr lang="en-US" dirty="0"/>
          </a:p>
        </p:txBody>
      </p:sp>
      <p:sp>
        <p:nvSpPr>
          <p:cNvPr id="3" name="Content Placeholder 2"/>
          <p:cNvSpPr>
            <a:spLocks noGrp="1"/>
          </p:cNvSpPr>
          <p:nvPr>
            <p:ph idx="1"/>
          </p:nvPr>
        </p:nvSpPr>
        <p:spPr/>
        <p:txBody>
          <a:bodyPr/>
          <a:lstStyle/>
          <a:p>
            <a:pPr>
              <a:lnSpc>
                <a:spcPct val="90000"/>
              </a:lnSpc>
            </a:pPr>
            <a:r>
              <a:rPr lang="ru-RU" sz="2400" dirty="0"/>
              <a:t>Улучшение ситуации с правами человека</a:t>
            </a:r>
            <a:endParaRPr lang="en-GB" sz="2400" dirty="0"/>
          </a:p>
          <a:p>
            <a:pPr>
              <a:lnSpc>
                <a:spcPct val="90000"/>
              </a:lnSpc>
            </a:pPr>
            <a:r>
              <a:rPr lang="ru-RU" sz="2400" dirty="0"/>
              <a:t>Исполнение правозащитных обязательств</a:t>
            </a:r>
            <a:endParaRPr lang="en-GB" sz="2400" dirty="0"/>
          </a:p>
          <a:p>
            <a:pPr>
              <a:lnSpc>
                <a:spcPct val="90000"/>
              </a:lnSpc>
            </a:pPr>
            <a:r>
              <a:rPr lang="ru-RU" sz="2400" dirty="0"/>
              <a:t>Оценка положительных изменений и трудностей </a:t>
            </a:r>
            <a:endParaRPr lang="en-GB" sz="2400" dirty="0"/>
          </a:p>
          <a:p>
            <a:pPr>
              <a:lnSpc>
                <a:spcPct val="90000"/>
              </a:lnSpc>
            </a:pPr>
            <a:r>
              <a:rPr lang="ru-RU" sz="2400" dirty="0"/>
              <a:t>Повышение потенциала Правительства и технической помощи</a:t>
            </a:r>
            <a:endParaRPr lang="en-GB" sz="2400" dirty="0"/>
          </a:p>
          <a:p>
            <a:pPr>
              <a:lnSpc>
                <a:spcPct val="90000"/>
              </a:lnSpc>
            </a:pPr>
            <a:r>
              <a:rPr lang="ru-RU" sz="2400" dirty="0" smtClean="0"/>
              <a:t>Сотрудничество </a:t>
            </a:r>
            <a:r>
              <a:rPr lang="ru-RU" sz="2400" dirty="0"/>
              <a:t>в сфере прав человека, в </a:t>
            </a:r>
            <a:r>
              <a:rPr lang="ru-RU" sz="2400" dirty="0" smtClean="0"/>
              <a:t>особенности, </a:t>
            </a:r>
            <a:r>
              <a:rPr lang="ru-RU" sz="2400" dirty="0"/>
              <a:t>с институтами ООН</a:t>
            </a:r>
            <a:endParaRPr lang="en-GB" sz="2400" dirty="0"/>
          </a:p>
          <a:p>
            <a:endParaRPr lang="en-US" dirty="0"/>
          </a:p>
        </p:txBody>
      </p:sp>
    </p:spTree>
    <p:extLst>
      <p:ext uri="{BB962C8B-B14F-4D97-AF65-F5344CB8AC3E}">
        <p14:creationId xmlns:p14="http://schemas.microsoft.com/office/powerpoint/2010/main" val="3833595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t>Основа для проведения обзора</a:t>
            </a:r>
            <a:endParaRPr lang="en-US" dirty="0"/>
          </a:p>
        </p:txBody>
      </p:sp>
      <p:sp>
        <p:nvSpPr>
          <p:cNvPr id="3" name="Content Placeholder 2"/>
          <p:cNvSpPr>
            <a:spLocks noGrp="1"/>
          </p:cNvSpPr>
          <p:nvPr>
            <p:ph idx="1"/>
          </p:nvPr>
        </p:nvSpPr>
        <p:spPr>
          <a:xfrm>
            <a:off x="740832" y="1044833"/>
            <a:ext cx="7567085" cy="4931466"/>
          </a:xfrm>
        </p:spPr>
        <p:txBody>
          <a:bodyPr/>
          <a:lstStyle/>
          <a:p>
            <a:r>
              <a:rPr lang="ru-RU" dirty="0"/>
              <a:t>Устав ООН</a:t>
            </a:r>
            <a:endParaRPr lang="en-GB" dirty="0"/>
          </a:p>
          <a:p>
            <a:r>
              <a:rPr lang="ru-RU" dirty="0"/>
              <a:t>Всеобщая </a:t>
            </a:r>
            <a:r>
              <a:rPr lang="ru-RU" dirty="0" smtClean="0"/>
              <a:t>декларация </a:t>
            </a:r>
            <a:r>
              <a:rPr lang="ru-RU" dirty="0"/>
              <a:t>п</a:t>
            </a:r>
            <a:r>
              <a:rPr lang="ru-RU" dirty="0" smtClean="0"/>
              <a:t>рав </a:t>
            </a:r>
            <a:r>
              <a:rPr lang="ru-RU" dirty="0"/>
              <a:t>ч</a:t>
            </a:r>
            <a:r>
              <a:rPr lang="ru-RU" dirty="0" smtClean="0"/>
              <a:t>еловека</a:t>
            </a:r>
            <a:endParaRPr lang="en-GB" dirty="0"/>
          </a:p>
          <a:p>
            <a:r>
              <a:rPr lang="ru-RU" dirty="0"/>
              <a:t>Международные </a:t>
            </a:r>
            <a:r>
              <a:rPr lang="ru-RU" dirty="0" smtClean="0"/>
              <a:t>договоры </a:t>
            </a:r>
            <a:r>
              <a:rPr lang="ru-RU" dirty="0"/>
              <a:t>по правам человека, к которым присоединилось государство, обзор которого проводится </a:t>
            </a:r>
            <a:endParaRPr lang="en-GB" dirty="0"/>
          </a:p>
          <a:p>
            <a:r>
              <a:rPr lang="ru-RU" dirty="0"/>
              <a:t>Добровольные заявления и обязательства, данные государством, обзор которого проводится </a:t>
            </a:r>
            <a:endParaRPr lang="en-GB" dirty="0"/>
          </a:p>
          <a:p>
            <a:r>
              <a:rPr lang="ru-RU" dirty="0"/>
              <a:t>Применимое международное гуманитарное право </a:t>
            </a:r>
            <a:endParaRPr lang="en-US" dirty="0"/>
          </a:p>
          <a:p>
            <a:endParaRPr lang="en-US" dirty="0"/>
          </a:p>
        </p:txBody>
      </p:sp>
    </p:spTree>
    <p:extLst>
      <p:ext uri="{BB962C8B-B14F-4D97-AF65-F5344CB8AC3E}">
        <p14:creationId xmlns:p14="http://schemas.microsoft.com/office/powerpoint/2010/main" val="23791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a:t>Документация, необходимая для обзора</a:t>
            </a:r>
            <a:r>
              <a:rPr lang="en-US" dirty="0"/>
              <a:t/>
            </a:r>
            <a:br>
              <a:rPr lang="en-US" dirty="0"/>
            </a:br>
            <a:endParaRPr lang="en-US" dirty="0"/>
          </a:p>
        </p:txBody>
      </p:sp>
      <p:sp>
        <p:nvSpPr>
          <p:cNvPr id="3" name="Content Placeholder 2"/>
          <p:cNvSpPr>
            <a:spLocks noGrp="1"/>
          </p:cNvSpPr>
          <p:nvPr>
            <p:ph idx="1"/>
          </p:nvPr>
        </p:nvSpPr>
        <p:spPr>
          <a:xfrm>
            <a:off x="322217" y="1131192"/>
            <a:ext cx="8569234" cy="5101967"/>
          </a:xfrm>
        </p:spPr>
        <p:txBody>
          <a:bodyPr/>
          <a:lstStyle/>
          <a:p>
            <a:pPr marL="609600" lvl="0" indent="-609600" defTabSz="914400">
              <a:lnSpc>
                <a:spcPct val="80000"/>
              </a:lnSpc>
              <a:buClrTx/>
              <a:buNone/>
            </a:pPr>
            <a:r>
              <a:rPr lang="en-GB" sz="2000" b="1" kern="0" dirty="0">
                <a:solidFill>
                  <a:srgbClr val="000000"/>
                </a:solidFill>
                <a:ea typeface="ＭＳ Ｐゴシック"/>
                <a:cs typeface="+mn-cs"/>
              </a:rPr>
              <a:t>1) </a:t>
            </a:r>
            <a:r>
              <a:rPr lang="ru-RU" sz="2000" b="1" kern="0" dirty="0">
                <a:solidFill>
                  <a:srgbClr val="000000"/>
                </a:solidFill>
                <a:ea typeface="ＭＳ Ｐゴシック"/>
                <a:cs typeface="+mn-cs"/>
              </a:rPr>
              <a:t>Национальный отчет</a:t>
            </a:r>
            <a:endParaRPr lang="en-GB" sz="2000" b="1" kern="0" dirty="0">
              <a:solidFill>
                <a:srgbClr val="000000"/>
              </a:solidFill>
              <a:ea typeface="ＭＳ Ｐゴシック"/>
              <a:cs typeface="+mn-cs"/>
            </a:endParaRPr>
          </a:p>
          <a:p>
            <a:pPr marL="609600" lvl="0" indent="-609600" defTabSz="914400">
              <a:lnSpc>
                <a:spcPct val="80000"/>
              </a:lnSpc>
              <a:buClrTx/>
              <a:buFontTx/>
              <a:buChar char="•"/>
            </a:pPr>
            <a:r>
              <a:rPr lang="ru-RU" sz="2000" kern="0" dirty="0">
                <a:solidFill>
                  <a:srgbClr val="000000"/>
                </a:solidFill>
                <a:ea typeface="ＭＳ Ｐゴシック"/>
                <a:cs typeface="+mn-cs"/>
              </a:rPr>
              <a:t>Подготавливается государством, в котором проводится обзор, после проведения консультаций с Правительством и гражданским обществом</a:t>
            </a:r>
            <a:endParaRPr lang="en-GB" sz="2000" kern="0" dirty="0">
              <a:solidFill>
                <a:srgbClr val="000000"/>
              </a:solidFill>
              <a:ea typeface="ＭＳ Ｐゴシック"/>
              <a:cs typeface="+mn-cs"/>
            </a:endParaRPr>
          </a:p>
          <a:p>
            <a:pPr marL="609600" lvl="0" indent="-609600" defTabSz="914400">
              <a:lnSpc>
                <a:spcPct val="80000"/>
              </a:lnSpc>
              <a:buClrTx/>
              <a:buFontTx/>
              <a:buChar char="•"/>
            </a:pPr>
            <a:r>
              <a:rPr lang="en-GB" sz="2000" kern="0" dirty="0">
                <a:solidFill>
                  <a:srgbClr val="000000"/>
                </a:solidFill>
                <a:ea typeface="ＭＳ Ｐゴシック"/>
                <a:cs typeface="+mn-cs"/>
              </a:rPr>
              <a:t>10 700 </a:t>
            </a:r>
            <a:r>
              <a:rPr lang="ru-RU" sz="2000" kern="0" dirty="0">
                <a:solidFill>
                  <a:srgbClr val="000000"/>
                </a:solidFill>
                <a:ea typeface="ＭＳ Ｐゴシック"/>
                <a:cs typeface="+mn-cs"/>
              </a:rPr>
              <a:t>слов </a:t>
            </a:r>
            <a:r>
              <a:rPr lang="en-GB" sz="2000" kern="0" dirty="0">
                <a:solidFill>
                  <a:srgbClr val="000000"/>
                </a:solidFill>
                <a:ea typeface="ＭＳ Ｐゴシック"/>
                <a:cs typeface="+mn-cs"/>
              </a:rPr>
              <a:t>(</a:t>
            </a:r>
            <a:r>
              <a:rPr lang="ru-RU" sz="2000" kern="0" dirty="0">
                <a:solidFill>
                  <a:srgbClr val="000000"/>
                </a:solidFill>
                <a:ea typeface="ＭＳ Ｐゴシック"/>
                <a:cs typeface="+mn-cs"/>
              </a:rPr>
              <a:t>приблизительно </a:t>
            </a:r>
            <a:r>
              <a:rPr lang="en-GB" sz="2000" kern="0" dirty="0">
                <a:solidFill>
                  <a:srgbClr val="000000"/>
                </a:solidFill>
                <a:ea typeface="ＭＳ Ｐゴシック"/>
                <a:cs typeface="+mn-cs"/>
              </a:rPr>
              <a:t>20</a:t>
            </a:r>
            <a:r>
              <a:rPr lang="ru-RU" sz="2000" kern="0" dirty="0">
                <a:solidFill>
                  <a:srgbClr val="000000"/>
                </a:solidFill>
                <a:ea typeface="ＭＳ Ｐゴシック"/>
                <a:cs typeface="+mn-cs"/>
              </a:rPr>
              <a:t> страниц</a:t>
            </a:r>
            <a:r>
              <a:rPr lang="en-GB" sz="2000" kern="0" dirty="0">
                <a:solidFill>
                  <a:srgbClr val="000000"/>
                </a:solidFill>
                <a:ea typeface="ＭＳ Ｐゴシック"/>
                <a:cs typeface="+mn-cs"/>
              </a:rPr>
              <a:t>)</a:t>
            </a:r>
          </a:p>
          <a:p>
            <a:pPr marL="609600" lvl="0" indent="-609600" defTabSz="914400">
              <a:lnSpc>
                <a:spcPct val="80000"/>
              </a:lnSpc>
              <a:buClrTx/>
              <a:buNone/>
            </a:pPr>
            <a:endParaRPr lang="en-GB" sz="2000" kern="0" dirty="0">
              <a:solidFill>
                <a:srgbClr val="000000"/>
              </a:solidFill>
              <a:ea typeface="ＭＳ Ｐゴシック"/>
              <a:cs typeface="+mn-cs"/>
            </a:endParaRPr>
          </a:p>
          <a:p>
            <a:pPr marL="609600" lvl="0" indent="-609600" defTabSz="914400">
              <a:lnSpc>
                <a:spcPct val="80000"/>
              </a:lnSpc>
              <a:buClrTx/>
              <a:buNone/>
            </a:pPr>
            <a:r>
              <a:rPr lang="en-GB" sz="2000" b="1" kern="0" dirty="0">
                <a:solidFill>
                  <a:srgbClr val="000000"/>
                </a:solidFill>
                <a:ea typeface="ＭＳ Ｐゴシック"/>
                <a:cs typeface="+mn-cs"/>
              </a:rPr>
              <a:t>2) </a:t>
            </a:r>
            <a:r>
              <a:rPr lang="ru-RU" sz="2000" b="1" kern="0" dirty="0">
                <a:solidFill>
                  <a:srgbClr val="000000"/>
                </a:solidFill>
                <a:ea typeface="ＭＳ Ｐゴシック"/>
                <a:cs typeface="+mn-cs"/>
              </a:rPr>
              <a:t>Свод информации от договорных органов, специальных процедур и других </a:t>
            </a:r>
            <a:r>
              <a:rPr lang="ru-RU" sz="2000" b="1" kern="0" dirty="0" smtClean="0">
                <a:ea typeface="ＭＳ Ｐゴシック"/>
                <a:cs typeface="+mn-cs"/>
              </a:rPr>
              <a:t>документов</a:t>
            </a:r>
            <a:r>
              <a:rPr lang="ru-RU" sz="2000" b="1" kern="0" dirty="0" smtClean="0">
                <a:solidFill>
                  <a:srgbClr val="FF0000"/>
                </a:solidFill>
                <a:ea typeface="ＭＳ Ｐゴシック"/>
                <a:cs typeface="+mn-cs"/>
              </a:rPr>
              <a:t> </a:t>
            </a:r>
            <a:r>
              <a:rPr lang="ru-RU" sz="2000" b="1" kern="0" dirty="0" smtClean="0">
                <a:solidFill>
                  <a:srgbClr val="000000"/>
                </a:solidFill>
                <a:ea typeface="ＭＳ Ｐゴシック"/>
                <a:cs typeface="+mn-cs"/>
              </a:rPr>
              <a:t>ООН</a:t>
            </a:r>
            <a:endParaRPr lang="en-GB" sz="2000" b="1" kern="0" dirty="0">
              <a:solidFill>
                <a:srgbClr val="000000"/>
              </a:solidFill>
              <a:ea typeface="ＭＳ Ｐゴシック"/>
              <a:cs typeface="+mn-cs"/>
            </a:endParaRPr>
          </a:p>
          <a:p>
            <a:pPr marL="609600" lvl="0" indent="-609600" defTabSz="914400">
              <a:lnSpc>
                <a:spcPct val="80000"/>
              </a:lnSpc>
              <a:buClrTx/>
              <a:buFontTx/>
              <a:buChar char="•"/>
            </a:pPr>
            <a:r>
              <a:rPr lang="ru-RU" sz="2000" kern="0" dirty="0">
                <a:solidFill>
                  <a:srgbClr val="000000"/>
                </a:solidFill>
                <a:ea typeface="ＭＳ Ｐゴシック"/>
                <a:cs typeface="+mn-cs"/>
              </a:rPr>
              <a:t>Готовится УВКПЧ</a:t>
            </a:r>
            <a:endParaRPr lang="en-GB" sz="2000" kern="0" dirty="0">
              <a:solidFill>
                <a:srgbClr val="000000"/>
              </a:solidFill>
              <a:ea typeface="ＭＳ Ｐゴシック"/>
              <a:cs typeface="+mn-cs"/>
            </a:endParaRPr>
          </a:p>
          <a:p>
            <a:pPr marL="609600" lvl="0" indent="-609600" defTabSz="914400">
              <a:lnSpc>
                <a:spcPct val="80000"/>
              </a:lnSpc>
              <a:buClrTx/>
              <a:buFontTx/>
              <a:buChar char="•"/>
            </a:pPr>
            <a:r>
              <a:rPr lang="en-GB" sz="2000" kern="0" dirty="0">
                <a:solidFill>
                  <a:srgbClr val="000000"/>
                </a:solidFill>
                <a:ea typeface="ＭＳ Ｐゴシック"/>
                <a:cs typeface="+mn-cs"/>
              </a:rPr>
              <a:t>5350 </a:t>
            </a:r>
            <a:r>
              <a:rPr lang="ru-RU" sz="2000" kern="0" dirty="0">
                <a:solidFill>
                  <a:srgbClr val="000000"/>
                </a:solidFill>
                <a:ea typeface="ＭＳ Ｐゴシック"/>
                <a:cs typeface="+mn-cs"/>
              </a:rPr>
              <a:t>слов </a:t>
            </a:r>
            <a:r>
              <a:rPr lang="en-GB" sz="2000" kern="0" dirty="0">
                <a:solidFill>
                  <a:srgbClr val="000000"/>
                </a:solidFill>
                <a:ea typeface="ＭＳ Ｐゴシック"/>
                <a:cs typeface="+mn-cs"/>
              </a:rPr>
              <a:t>(</a:t>
            </a:r>
            <a:r>
              <a:rPr lang="ru-RU" sz="2000" kern="0" dirty="0">
                <a:solidFill>
                  <a:srgbClr val="000000"/>
                </a:solidFill>
                <a:ea typeface="ＭＳ Ｐゴシック"/>
                <a:cs typeface="+mn-cs"/>
              </a:rPr>
              <a:t>приблизительно </a:t>
            </a:r>
            <a:r>
              <a:rPr lang="en-GB" sz="2000" kern="0" dirty="0">
                <a:solidFill>
                  <a:srgbClr val="000000"/>
                </a:solidFill>
                <a:ea typeface="ＭＳ Ｐゴシック"/>
                <a:cs typeface="+mn-cs"/>
              </a:rPr>
              <a:t>10 </a:t>
            </a:r>
            <a:r>
              <a:rPr lang="ru-RU" sz="2000" kern="0" dirty="0">
                <a:solidFill>
                  <a:srgbClr val="000000"/>
                </a:solidFill>
                <a:ea typeface="ＭＳ Ｐゴシック"/>
                <a:cs typeface="+mn-cs"/>
              </a:rPr>
              <a:t>страниц</a:t>
            </a:r>
            <a:r>
              <a:rPr lang="en-GB" sz="2000" kern="0" dirty="0">
                <a:solidFill>
                  <a:srgbClr val="000000"/>
                </a:solidFill>
                <a:ea typeface="ＭＳ Ｐゴシック"/>
                <a:cs typeface="+mn-cs"/>
              </a:rPr>
              <a:t>)</a:t>
            </a:r>
          </a:p>
          <a:p>
            <a:pPr marL="609600" lvl="0" indent="-609600" defTabSz="914400">
              <a:lnSpc>
                <a:spcPct val="80000"/>
              </a:lnSpc>
              <a:buClrTx/>
              <a:buNone/>
            </a:pPr>
            <a:endParaRPr lang="en-GB" sz="2000" kern="0" dirty="0">
              <a:solidFill>
                <a:srgbClr val="000000"/>
              </a:solidFill>
              <a:ea typeface="ＭＳ Ｐゴシック"/>
              <a:cs typeface="+mn-cs"/>
            </a:endParaRPr>
          </a:p>
          <a:p>
            <a:pPr marL="609600" lvl="0" indent="-609600" defTabSz="914400">
              <a:lnSpc>
                <a:spcPct val="80000"/>
              </a:lnSpc>
              <a:buClrTx/>
              <a:buNone/>
            </a:pPr>
            <a:r>
              <a:rPr lang="en-GB" sz="2000" b="1" kern="0" dirty="0">
                <a:solidFill>
                  <a:srgbClr val="000000"/>
                </a:solidFill>
                <a:ea typeface="ＭＳ Ｐゴシック"/>
                <a:cs typeface="+mn-cs"/>
              </a:rPr>
              <a:t>3) </a:t>
            </a:r>
            <a:r>
              <a:rPr lang="ru-RU" sz="2000" b="1" kern="0" dirty="0">
                <a:solidFill>
                  <a:srgbClr val="000000"/>
                </a:solidFill>
                <a:ea typeface="ＭＳ Ｐゴシック"/>
                <a:cs typeface="+mn-cs"/>
              </a:rPr>
              <a:t>Свод информации от заинтересованных сторон</a:t>
            </a:r>
            <a:endParaRPr lang="en-GB" sz="2000" b="1" kern="0" dirty="0">
              <a:solidFill>
                <a:srgbClr val="000000"/>
              </a:solidFill>
              <a:ea typeface="ＭＳ Ｐゴシック"/>
              <a:cs typeface="+mn-cs"/>
            </a:endParaRPr>
          </a:p>
          <a:p>
            <a:pPr marL="609600" lvl="0" indent="-609600" defTabSz="914400">
              <a:lnSpc>
                <a:spcPct val="80000"/>
              </a:lnSpc>
              <a:buClrTx/>
              <a:buFontTx/>
              <a:buChar char="•"/>
            </a:pPr>
            <a:r>
              <a:rPr lang="ru-RU" sz="2000" kern="0" dirty="0">
                <a:solidFill>
                  <a:srgbClr val="000000"/>
                </a:solidFill>
                <a:ea typeface="ＭＳ Ｐゴシック"/>
                <a:cs typeface="+mn-cs"/>
              </a:rPr>
              <a:t>Готовится УВКПЧ</a:t>
            </a:r>
            <a:endParaRPr lang="en-GB" sz="2000" kern="0" dirty="0">
              <a:solidFill>
                <a:srgbClr val="000000"/>
              </a:solidFill>
              <a:ea typeface="ＭＳ Ｐゴシック"/>
              <a:cs typeface="+mn-cs"/>
            </a:endParaRPr>
          </a:p>
          <a:p>
            <a:pPr marL="609600" lvl="0" indent="-609600" defTabSz="914400">
              <a:lnSpc>
                <a:spcPct val="80000"/>
              </a:lnSpc>
              <a:buClrTx/>
              <a:buFontTx/>
              <a:buChar char="•"/>
            </a:pPr>
            <a:r>
              <a:rPr lang="en-GB" sz="2000" kern="0" dirty="0">
                <a:solidFill>
                  <a:srgbClr val="000000"/>
                </a:solidFill>
                <a:ea typeface="ＭＳ Ｐゴシック"/>
                <a:cs typeface="+mn-cs"/>
              </a:rPr>
              <a:t>5350 </a:t>
            </a:r>
            <a:r>
              <a:rPr lang="ru-RU" sz="2000" kern="0" dirty="0">
                <a:solidFill>
                  <a:srgbClr val="000000"/>
                </a:solidFill>
                <a:ea typeface="ＭＳ Ｐゴシック"/>
                <a:cs typeface="+mn-cs"/>
              </a:rPr>
              <a:t>слов </a:t>
            </a:r>
            <a:r>
              <a:rPr lang="en-GB" sz="2000" kern="0" dirty="0">
                <a:solidFill>
                  <a:srgbClr val="000000"/>
                </a:solidFill>
                <a:ea typeface="ＭＳ Ｐゴシック"/>
                <a:cs typeface="+mn-cs"/>
              </a:rPr>
              <a:t>(</a:t>
            </a:r>
            <a:r>
              <a:rPr lang="ru-RU" sz="2000" kern="0" dirty="0">
                <a:solidFill>
                  <a:srgbClr val="000000"/>
                </a:solidFill>
                <a:ea typeface="ＭＳ Ｐゴシック"/>
                <a:cs typeface="+mn-cs"/>
              </a:rPr>
              <a:t>приблизительно </a:t>
            </a:r>
            <a:r>
              <a:rPr lang="en-GB" sz="2000" kern="0" dirty="0">
                <a:solidFill>
                  <a:srgbClr val="000000"/>
                </a:solidFill>
                <a:ea typeface="ＭＳ Ｐゴシック"/>
                <a:cs typeface="+mn-cs"/>
              </a:rPr>
              <a:t>10 </a:t>
            </a:r>
            <a:r>
              <a:rPr lang="ru-RU" sz="2000" kern="0" dirty="0">
                <a:solidFill>
                  <a:srgbClr val="000000"/>
                </a:solidFill>
                <a:ea typeface="ＭＳ Ｐゴシック"/>
                <a:cs typeface="+mn-cs"/>
              </a:rPr>
              <a:t>страниц</a:t>
            </a:r>
            <a:r>
              <a:rPr lang="en-GB" sz="2000" kern="0" dirty="0">
                <a:solidFill>
                  <a:srgbClr val="000000"/>
                </a:solidFill>
                <a:ea typeface="ＭＳ Ｐゴシック"/>
                <a:cs typeface="+mn-cs"/>
              </a:rPr>
              <a:t>)</a:t>
            </a:r>
          </a:p>
          <a:p>
            <a:endParaRPr lang="en-US" dirty="0"/>
          </a:p>
        </p:txBody>
      </p:sp>
    </p:spTree>
    <p:extLst>
      <p:ext uri="{BB962C8B-B14F-4D97-AF65-F5344CB8AC3E}">
        <p14:creationId xmlns:p14="http://schemas.microsoft.com/office/powerpoint/2010/main" val="277524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44010"/>
            <a:ext cx="7566025" cy="1090612"/>
          </a:xfrm>
        </p:spPr>
        <p:txBody>
          <a:bodyPr/>
          <a:lstStyle/>
          <a:p>
            <a:r>
              <a:rPr lang="ru-RU" sz="2800" dirty="0" smtClean="0"/>
              <a:t/>
            </a:r>
            <a:br>
              <a:rPr lang="ru-RU" sz="2800" dirty="0" smtClean="0"/>
            </a:br>
            <a:r>
              <a:rPr lang="ru-RU" sz="2800" dirty="0"/>
              <a:t>	</a:t>
            </a:r>
            <a:r>
              <a:rPr lang="ru-RU" sz="2800" dirty="0" smtClean="0"/>
              <a:t>			Этапы </a:t>
            </a:r>
            <a:r>
              <a:rPr lang="ru-RU" sz="2800" dirty="0"/>
              <a:t>обзора</a:t>
            </a:r>
            <a:r>
              <a:rPr lang="en-US" dirty="0"/>
              <a:t/>
            </a:r>
            <a:br>
              <a:rPr lang="en-US" dirty="0"/>
            </a:br>
            <a:endParaRPr lang="en-US" dirty="0"/>
          </a:p>
        </p:txBody>
      </p:sp>
      <p:sp>
        <p:nvSpPr>
          <p:cNvPr id="3" name="Content Placeholder 2"/>
          <p:cNvSpPr>
            <a:spLocks noGrp="1"/>
          </p:cNvSpPr>
          <p:nvPr>
            <p:ph idx="1"/>
          </p:nvPr>
        </p:nvSpPr>
        <p:spPr>
          <a:xfrm>
            <a:off x="741363" y="1348865"/>
            <a:ext cx="7567085" cy="4931466"/>
          </a:xfrm>
        </p:spPr>
        <p:txBody>
          <a:bodyPr/>
          <a:lstStyle/>
          <a:p>
            <a:pPr>
              <a:buFont typeface="Wingdings" pitchFamily="2" charset="2"/>
              <a:buChar char="§"/>
            </a:pPr>
            <a:r>
              <a:rPr lang="ru-RU" sz="2400" b="1" dirty="0"/>
              <a:t>Этап </a:t>
            </a:r>
            <a:r>
              <a:rPr lang="en-GB" sz="2400" b="1" dirty="0"/>
              <a:t>1: </a:t>
            </a:r>
            <a:r>
              <a:rPr lang="ru-RU" sz="2400" b="1" dirty="0"/>
              <a:t>Подготовка</a:t>
            </a:r>
          </a:p>
          <a:p>
            <a:pPr>
              <a:buFont typeface="Wingdings" pitchFamily="2" charset="2"/>
              <a:buChar char="§"/>
            </a:pPr>
            <a:r>
              <a:rPr lang="ru-RU" sz="2400" b="1" dirty="0" smtClean="0"/>
              <a:t>Этап </a:t>
            </a:r>
            <a:r>
              <a:rPr lang="en-GB" sz="2400" b="1" dirty="0"/>
              <a:t>2: </a:t>
            </a:r>
            <a:r>
              <a:rPr lang="ru-RU" sz="2400" b="1" dirty="0"/>
              <a:t>Проведение </a:t>
            </a:r>
            <a:r>
              <a:rPr lang="en-GB" sz="2400" b="1" dirty="0"/>
              <a:t>	</a:t>
            </a:r>
          </a:p>
          <a:p>
            <a:pPr>
              <a:buFontTx/>
              <a:buChar char="-"/>
            </a:pPr>
            <a:r>
              <a:rPr lang="ru-RU" sz="2400" dirty="0"/>
              <a:t>Рабочая группа</a:t>
            </a:r>
            <a:endParaRPr lang="en-GB" sz="2400" dirty="0"/>
          </a:p>
          <a:p>
            <a:pPr>
              <a:buFontTx/>
              <a:buChar char="-"/>
            </a:pPr>
            <a:r>
              <a:rPr lang="ru-RU" sz="2400" dirty="0"/>
              <a:t>Пленарное заседание Совета</a:t>
            </a:r>
          </a:p>
          <a:p>
            <a:pPr>
              <a:buFont typeface="Wingdings" pitchFamily="2" charset="2"/>
              <a:buChar char="§"/>
            </a:pPr>
            <a:r>
              <a:rPr lang="ru-RU" sz="2400" b="1" dirty="0" smtClean="0"/>
              <a:t>Этап </a:t>
            </a:r>
            <a:r>
              <a:rPr lang="en-GB" sz="2400" b="1" dirty="0"/>
              <a:t>3: </a:t>
            </a:r>
            <a:r>
              <a:rPr lang="ru-RU" sz="2400" b="1" dirty="0"/>
              <a:t>Реализация итогов (рекомендаций)</a:t>
            </a:r>
            <a:endParaRPr lang="en-GB" sz="2400" dirty="0"/>
          </a:p>
          <a:p>
            <a:pPr>
              <a:buNone/>
            </a:pPr>
            <a:r>
              <a:rPr lang="en-GB" sz="2400" dirty="0">
                <a:solidFill>
                  <a:srgbClr val="1F35BD"/>
                </a:solidFill>
              </a:rPr>
              <a:t>	</a:t>
            </a:r>
            <a:endParaRPr lang="en-US" dirty="0"/>
          </a:p>
        </p:txBody>
      </p:sp>
    </p:spTree>
    <p:extLst>
      <p:ext uri="{BB962C8B-B14F-4D97-AF65-F5344CB8AC3E}">
        <p14:creationId xmlns:p14="http://schemas.microsoft.com/office/powerpoint/2010/main" val="345057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ru-RU" dirty="0" smtClean="0"/>
              <a:t>Система прав человека ООН</a:t>
            </a:r>
            <a:endParaRPr lang="en-US" dirty="0" smtClean="0"/>
          </a:p>
        </p:txBody>
      </p:sp>
      <p:sp>
        <p:nvSpPr>
          <p:cNvPr id="24579" name="Content Placeholder 2"/>
          <p:cNvSpPr>
            <a:spLocks noGrp="1"/>
          </p:cNvSpPr>
          <p:nvPr>
            <p:ph idx="1"/>
          </p:nvPr>
        </p:nvSpPr>
        <p:spPr>
          <a:xfrm>
            <a:off x="740832" y="1365250"/>
            <a:ext cx="7567085" cy="4611049"/>
          </a:xfrm>
        </p:spPr>
        <p:txBody>
          <a:bodyPr anchor="ctr"/>
          <a:lstStyle/>
          <a:p>
            <a:r>
              <a:rPr lang="ru-RU" sz="2800" dirty="0" smtClean="0"/>
              <a:t>Устав ООН</a:t>
            </a:r>
            <a:endParaRPr lang="en-GB" sz="2800" dirty="0"/>
          </a:p>
          <a:p>
            <a:r>
              <a:rPr lang="ru-RU" sz="2800" dirty="0" smtClean="0"/>
              <a:t>Всеобщая декларация прав человека</a:t>
            </a:r>
            <a:endParaRPr lang="en-GB" sz="2800" dirty="0"/>
          </a:p>
          <a:p>
            <a:r>
              <a:rPr lang="ru-RU" sz="2800" dirty="0" smtClean="0"/>
              <a:t>Основные международные </a:t>
            </a:r>
            <a:r>
              <a:rPr lang="ru-RU" sz="2400" dirty="0" smtClean="0"/>
              <a:t>договоры</a:t>
            </a:r>
            <a:r>
              <a:rPr lang="ru-RU" sz="2800" dirty="0" smtClean="0"/>
              <a:t> в области прав человека</a:t>
            </a:r>
            <a:endParaRPr lang="en-GB" sz="2800" dirty="0"/>
          </a:p>
          <a:p>
            <a:r>
              <a:rPr lang="ru-RU" sz="2800" dirty="0" smtClean="0"/>
              <a:t>Декларации, принципы</a:t>
            </a:r>
            <a:r>
              <a:rPr lang="ru-RU" sz="2800" dirty="0"/>
              <a:t> </a:t>
            </a:r>
            <a:r>
              <a:rPr lang="ru-RU" sz="2800" dirty="0" smtClean="0"/>
              <a:t>и руководства </a:t>
            </a:r>
            <a:endParaRPr lang="en-GB" sz="2800" dirty="0"/>
          </a:p>
          <a:p>
            <a:pPr>
              <a:buFontTx/>
              <a:buChar char="•"/>
            </a:pPr>
            <a:endParaRPr lang="en-US" sz="2800" dirty="0"/>
          </a:p>
        </p:txBody>
      </p:sp>
    </p:spTree>
    <p:extLst>
      <p:ext uri="{BB962C8B-B14F-4D97-AF65-F5344CB8AC3E}">
        <p14:creationId xmlns:p14="http://schemas.microsoft.com/office/powerpoint/2010/main" val="13933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87659349"/>
              </p:ext>
            </p:extLst>
          </p:nvPr>
        </p:nvGraphicFramePr>
        <p:xfrm>
          <a:off x="747133" y="546410"/>
          <a:ext cx="7672038" cy="539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a:t>Д</a:t>
            </a:r>
            <a:r>
              <a:rPr lang="ru-RU" dirty="0" smtClean="0"/>
              <a:t>оговорные органы</a:t>
            </a:r>
            <a:endParaRPr lang="en-US" dirty="0"/>
          </a:p>
        </p:txBody>
      </p:sp>
    </p:spTree>
    <p:extLst>
      <p:ext uri="{BB962C8B-B14F-4D97-AF65-F5344CB8AC3E}">
        <p14:creationId xmlns:p14="http://schemas.microsoft.com/office/powerpoint/2010/main" val="111530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такое договорные органы по правам человека</a:t>
            </a:r>
            <a:endParaRPr lang="en-US" dirty="0"/>
          </a:p>
        </p:txBody>
      </p:sp>
      <p:sp>
        <p:nvSpPr>
          <p:cNvPr id="3" name="Content Placeholder 2"/>
          <p:cNvSpPr>
            <a:spLocks noGrp="1"/>
          </p:cNvSpPr>
          <p:nvPr>
            <p:ph idx="1"/>
          </p:nvPr>
        </p:nvSpPr>
        <p:spPr/>
        <p:txBody>
          <a:bodyPr/>
          <a:lstStyle/>
          <a:p>
            <a:r>
              <a:rPr lang="ru-RU" dirty="0" smtClean="0"/>
              <a:t>9 международных договоров предусматривают создание </a:t>
            </a:r>
            <a:r>
              <a:rPr lang="ru-RU" b="1" dirty="0" smtClean="0"/>
              <a:t>международных комитетов независимых экспертов</a:t>
            </a:r>
            <a:r>
              <a:rPr lang="ru-RU" b="1" dirty="0"/>
              <a:t>,</a:t>
            </a:r>
            <a:r>
              <a:rPr lang="ru-RU" b="1" dirty="0" smtClean="0"/>
              <a:t> </a:t>
            </a:r>
            <a:r>
              <a:rPr lang="ru-RU" dirty="0" smtClean="0"/>
              <a:t>которые наблюдают за выполнением договоров государствами-участниками.</a:t>
            </a:r>
          </a:p>
          <a:p>
            <a:r>
              <a:rPr lang="ru-RU" dirty="0" smtClean="0"/>
              <a:t>Наблюдение за применением договоров возложено на следующие комитеты: </a:t>
            </a:r>
            <a:endParaRPr lang="en-US" dirty="0"/>
          </a:p>
        </p:txBody>
      </p:sp>
    </p:spTree>
    <p:extLst>
      <p:ext uri="{BB962C8B-B14F-4D97-AF65-F5344CB8AC3E}">
        <p14:creationId xmlns:p14="http://schemas.microsoft.com/office/powerpoint/2010/main" val="1972597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00" y="520193"/>
            <a:ext cx="7567085" cy="5279716"/>
          </a:xfrm>
        </p:spPr>
        <p:txBody>
          <a:bodyPr/>
          <a:lstStyle/>
          <a:p>
            <a:r>
              <a:rPr lang="ru-RU" sz="2400" dirty="0" smtClean="0">
                <a:solidFill>
                  <a:schemeClr val="tx2"/>
                </a:solidFill>
              </a:rPr>
              <a:t>Комитет по ликвидации расовой дискриминации</a:t>
            </a:r>
          </a:p>
          <a:p>
            <a:r>
              <a:rPr lang="ru-RU" sz="2400" dirty="0" smtClean="0">
                <a:solidFill>
                  <a:schemeClr val="tx2"/>
                </a:solidFill>
              </a:rPr>
              <a:t>Комитет по правам человека</a:t>
            </a:r>
          </a:p>
          <a:p>
            <a:r>
              <a:rPr lang="ru-RU" sz="2400" dirty="0" smtClean="0">
                <a:solidFill>
                  <a:schemeClr val="tx2"/>
                </a:solidFill>
              </a:rPr>
              <a:t>Комитет по экономическим, социальным и культурным правам</a:t>
            </a:r>
          </a:p>
          <a:p>
            <a:r>
              <a:rPr lang="ru-RU" sz="2400" dirty="0" smtClean="0">
                <a:solidFill>
                  <a:schemeClr val="tx2"/>
                </a:solidFill>
              </a:rPr>
              <a:t>Комитет по ликвидации дискриминации в отношении женщин</a:t>
            </a:r>
          </a:p>
          <a:p>
            <a:r>
              <a:rPr lang="ru-RU" sz="2400" dirty="0" smtClean="0">
                <a:solidFill>
                  <a:schemeClr val="tx2"/>
                </a:solidFill>
              </a:rPr>
              <a:t>Комитет против пыток</a:t>
            </a:r>
          </a:p>
          <a:p>
            <a:r>
              <a:rPr lang="ru-RU" sz="2400" dirty="0" smtClean="0">
                <a:solidFill>
                  <a:schemeClr val="tx2"/>
                </a:solidFill>
              </a:rPr>
              <a:t>Комитет по правам ребенка</a:t>
            </a:r>
          </a:p>
          <a:p>
            <a:r>
              <a:rPr lang="ru-RU" sz="2400" dirty="0" smtClean="0">
                <a:solidFill>
                  <a:schemeClr val="tx2"/>
                </a:solidFill>
              </a:rPr>
              <a:t>Комитет по правам инвалидов</a:t>
            </a:r>
          </a:p>
          <a:p>
            <a:r>
              <a:rPr lang="ru-RU" sz="2400" dirty="0" smtClean="0"/>
              <a:t>Комитет по защите прав трудящихся-мигрантов </a:t>
            </a:r>
          </a:p>
          <a:p>
            <a:r>
              <a:rPr lang="ru-RU" sz="2400" dirty="0" smtClean="0"/>
              <a:t>Комитет по насильственным исчезновениям</a:t>
            </a:r>
          </a:p>
          <a:p>
            <a:r>
              <a:rPr lang="ru-RU" sz="2400" dirty="0" smtClean="0"/>
              <a:t>Подкомитет по предупреждению пыток</a:t>
            </a:r>
            <a:endParaRPr lang="en-US" sz="2400" dirty="0"/>
          </a:p>
        </p:txBody>
      </p:sp>
    </p:spTree>
    <p:extLst>
      <p:ext uri="{BB962C8B-B14F-4D97-AF65-F5344CB8AC3E}">
        <p14:creationId xmlns:p14="http://schemas.microsoft.com/office/powerpoint/2010/main" val="536112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ru-RU" dirty="0" smtClean="0"/>
              <a:t>Как </a:t>
            </a:r>
            <a:r>
              <a:rPr lang="ru-RU" dirty="0"/>
              <a:t>функционируют договорные органы</a:t>
            </a:r>
            <a:r>
              <a:rPr lang="ru-RU" dirty="0" smtClean="0"/>
              <a:t/>
            </a:r>
            <a:br>
              <a:rPr lang="ru-RU" dirty="0" smtClean="0"/>
            </a:br>
            <a:r>
              <a:rPr lang="ru-RU" dirty="0" smtClean="0"/>
              <a:t> </a:t>
            </a:r>
            <a:br>
              <a:rPr lang="ru-RU" dirty="0" smtClean="0"/>
            </a:br>
            <a:r>
              <a:rPr lang="ru-RU" dirty="0"/>
              <a:t/>
            </a:r>
            <a:br>
              <a:rPr lang="ru-RU" dirty="0"/>
            </a:br>
            <a:r>
              <a:rPr lang="ru-RU" dirty="0" smtClean="0">
                <a:solidFill>
                  <a:schemeClr val="tx1"/>
                </a:solidFill>
              </a:rPr>
              <a:t>Договорные  органы </a:t>
            </a:r>
            <a:r>
              <a:rPr lang="ru-RU" b="0" dirty="0" smtClean="0">
                <a:solidFill>
                  <a:schemeClr val="tx1"/>
                </a:solidFill>
              </a:rPr>
              <a:t>уполномочены получать и рассматривать периодические доклады, представляемые государствами-участниками </a:t>
            </a:r>
            <a:br>
              <a:rPr lang="ru-RU" b="0" dirty="0" smtClean="0">
                <a:solidFill>
                  <a:schemeClr val="tx1"/>
                </a:solidFill>
              </a:rPr>
            </a:br>
            <a:r>
              <a:rPr lang="ru-RU" b="0" dirty="0" smtClean="0">
                <a:solidFill>
                  <a:schemeClr val="tx1"/>
                </a:solidFill>
              </a:rPr>
              <a:t/>
            </a:r>
            <a:br>
              <a:rPr lang="ru-RU" b="0" dirty="0" smtClean="0">
                <a:solidFill>
                  <a:schemeClr val="tx1"/>
                </a:solidFill>
              </a:rPr>
            </a:br>
            <a:r>
              <a:rPr lang="ru-RU" dirty="0" smtClean="0">
                <a:solidFill>
                  <a:schemeClr val="tx1"/>
                </a:solidFill>
              </a:rPr>
              <a:t>доклад</a:t>
            </a:r>
            <a:r>
              <a:rPr lang="ru-RU" b="0" dirty="0" smtClean="0">
                <a:solidFill>
                  <a:schemeClr val="tx1"/>
                </a:solidFill>
              </a:rPr>
              <a:t> - это подробное изложение действий государства-участника по применению договорных положений на национальном уровне  </a:t>
            </a:r>
            <a:endParaRPr lang="en-US" b="0" dirty="0">
              <a:solidFill>
                <a:schemeClr val="tx1"/>
              </a:solidFill>
            </a:endParaRPr>
          </a:p>
        </p:txBody>
      </p:sp>
    </p:spTree>
    <p:extLst>
      <p:ext uri="{BB962C8B-B14F-4D97-AF65-F5344CB8AC3E}">
        <p14:creationId xmlns:p14="http://schemas.microsoft.com/office/powerpoint/2010/main" val="239722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Цикл представления</a:t>
            </a:r>
            <a:br>
              <a:rPr lang="ru-RU" dirty="0" smtClean="0"/>
            </a:br>
            <a:r>
              <a:rPr lang="ru-RU" dirty="0" smtClean="0"/>
              <a:t>докладов</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743912"/>
              </p:ext>
            </p:extLst>
          </p:nvPr>
        </p:nvGraphicFramePr>
        <p:xfrm>
          <a:off x="0" y="788276"/>
          <a:ext cx="9143999" cy="562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 name="Slide Number Placeholder 4"/>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ClrTx/>
              <a:buFontTx/>
              <a:buNone/>
            </a:pPr>
            <a:fld id="{3253D703-A4CB-4C8D-B219-B0748D54E7CF}" type="slidenum">
              <a:rPr lang="en-GB" altLang="en-US" sz="1000"/>
              <a:pPr algn="r" eaLnBrk="1" hangingPunct="1">
                <a:spcBef>
                  <a:spcPct val="0"/>
                </a:spcBef>
                <a:buClrTx/>
                <a:buFontTx/>
                <a:buNone/>
              </a:pPr>
              <a:t>9</a:t>
            </a:fld>
            <a:endParaRPr lang="en-GB" altLang="en-US" sz="1000"/>
          </a:p>
        </p:txBody>
      </p:sp>
      <p:sp>
        <p:nvSpPr>
          <p:cNvPr id="6150" name="Text Box 5"/>
          <p:cNvSpPr txBox="1">
            <a:spLocks noChangeArrowheads="1"/>
          </p:cNvSpPr>
          <p:nvPr/>
        </p:nvSpPr>
        <p:spPr bwMode="auto">
          <a:xfrm>
            <a:off x="1313574" y="333375"/>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tx2"/>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chemeClr val="tx2"/>
              </a:buClr>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50000"/>
              </a:spcBef>
              <a:buClrTx/>
              <a:buFontTx/>
              <a:buNone/>
            </a:pPr>
            <a:endParaRPr lang="en-US" altLang="en-US" sz="3600" b="1" u="sng" dirty="0">
              <a:solidFill>
                <a:schemeClr val="bg1"/>
              </a:solidFill>
              <a:latin typeface="Times New Roman" panose="02020603050405020304" pitchFamily="18" charset="0"/>
            </a:endParaRPr>
          </a:p>
        </p:txBody>
      </p:sp>
      <p:sp>
        <p:nvSpPr>
          <p:cNvPr id="10" name="TextBox 9"/>
          <p:cNvSpPr txBox="1"/>
          <p:nvPr/>
        </p:nvSpPr>
        <p:spPr>
          <a:xfrm>
            <a:off x="3752852" y="2833211"/>
            <a:ext cx="1685924" cy="369332"/>
          </a:xfrm>
          <a:prstGeom prst="rect">
            <a:avLst/>
          </a:prstGeom>
          <a:noFill/>
        </p:spPr>
        <p:txBody>
          <a:bodyPr wrap="square" rtlCol="0">
            <a:spAutoFit/>
          </a:bodyPr>
          <a:lstStyle/>
          <a:p>
            <a:pPr algn="ctr"/>
            <a:endParaRPr lang="en-US" dirty="0"/>
          </a:p>
        </p:txBody>
      </p:sp>
      <p:sp>
        <p:nvSpPr>
          <p:cNvPr id="12" name="Up Arrow 11"/>
          <p:cNvSpPr/>
          <p:nvPr/>
        </p:nvSpPr>
        <p:spPr>
          <a:xfrm rot="18397615">
            <a:off x="3131129" y="254011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rot="10800000">
            <a:off x="4383577" y="4670504"/>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2231190">
            <a:off x="5524039" y="2589981"/>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12613909">
            <a:off x="4737732" y="60380"/>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7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theme/theme1.xml><?xml version="1.0" encoding="utf-8"?>
<a:theme xmlns:a="http://schemas.openxmlformats.org/drawingml/2006/main" name="PP Template">
  <a:themeElements>
    <a:clrScheme name="Personnalisée 7">
      <a:dk1>
        <a:srgbClr val="333333"/>
      </a:dk1>
      <a:lt1>
        <a:sysClr val="window" lastClr="FFFFFF"/>
      </a:lt1>
      <a:dk2>
        <a:srgbClr val="006FB7"/>
      </a:dk2>
      <a:lt2>
        <a:srgbClr val="CCCCCC"/>
      </a:lt2>
      <a:accent1>
        <a:srgbClr val="006FB7"/>
      </a:accent1>
      <a:accent2>
        <a:srgbClr val="5693C9"/>
      </a:accent2>
      <a:accent3>
        <a:srgbClr val="F18E00"/>
      </a:accent3>
      <a:accent4>
        <a:srgbClr val="8C1713"/>
      </a:accent4>
      <a:accent5>
        <a:srgbClr val="7FBADF"/>
      </a:accent5>
      <a:accent6>
        <a:srgbClr val="C58781"/>
      </a:accent6>
      <a:hlink>
        <a:srgbClr val="006FB7"/>
      </a:hlink>
      <a:folHlink>
        <a:srgbClr val="5693C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Office_x0020_Template xmlns="821b3d08-a5e2-4f02-8982-bc11301f3769">Presentation (Powerpoint)</Office_x0020_Templ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808E6A00BF8942A780EDDADC15925D" ma:contentTypeVersion="4" ma:contentTypeDescription="Create a new document." ma:contentTypeScope="" ma:versionID="cf0547811d115dbe3c1e60b7704fb654">
  <xsd:schema xmlns:xsd="http://www.w3.org/2001/XMLSchema" xmlns:p="http://schemas.microsoft.com/office/2006/metadata/properties" xmlns:ns2="821b3d08-a5e2-4f02-8982-bc11301f3769" targetNamespace="http://schemas.microsoft.com/office/2006/metadata/properties" ma:root="true" ma:fieldsID="e8f0db04414a1231a2f635615e836323" ns2:_="">
    <xsd:import namespace="821b3d08-a5e2-4f02-8982-bc11301f3769"/>
    <xsd:element name="properties">
      <xsd:complexType>
        <xsd:sequence>
          <xsd:element name="documentManagement">
            <xsd:complexType>
              <xsd:all>
                <xsd:element ref="ns2:Office_x0020_Template" minOccurs="0"/>
              </xsd:all>
            </xsd:complexType>
          </xsd:element>
        </xsd:sequence>
      </xsd:complexType>
    </xsd:element>
  </xsd:schema>
  <xsd:schema xmlns:xsd="http://www.w3.org/2001/XMLSchema" xmlns:dms="http://schemas.microsoft.com/office/2006/documentManagement/types" targetNamespace="821b3d08-a5e2-4f02-8982-bc11301f3769" elementFormDefault="qualified">
    <xsd:import namespace="http://schemas.microsoft.com/office/2006/documentManagement/types"/>
    <xsd:element name="Office_x0020_Template" ma:index="8" nillable="true" ma:displayName="Office Template" ma:default="Letterhead (Word)" ma:format="Dropdown" ma:internalName="Office_x0020_Template">
      <xsd:simpleType>
        <xsd:restriction base="dms:Choice">
          <xsd:enumeration value="Letterhead (Word)"/>
          <xsd:enumeration value="Memo (Word)"/>
          <xsd:enumeration value="Fax (Word)"/>
          <xsd:enumeration value="Presentation (Powerpoi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B53450-42BC-4327-84E1-7E7F5143AEE3}">
  <ds:schemaRef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821b3d08-a5e2-4f02-8982-bc11301f376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F7C996-A021-4B3D-9AC3-1C43D1513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1b3d08-a5e2-4f02-8982-bc11301f376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E1EA8F-47EC-4EB5-AF7F-28BA73081CB3}">
  <ds:schemaRefs>
    <ds:schemaRef ds:uri="http://schemas.microsoft.com/office/2006/metadata/longProperties"/>
  </ds:schemaRefs>
</ds:datastoreItem>
</file>

<file path=customXml/itemProps4.xml><?xml version="1.0" encoding="utf-8"?>
<ds:datastoreItem xmlns:ds="http://schemas.openxmlformats.org/officeDocument/2006/customXml" ds:itemID="{58BBA707-B4D5-4148-8120-CA27406FB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Template</Template>
  <TotalTime>4240</TotalTime>
  <Words>1369</Words>
  <Application>Microsoft Office PowerPoint</Application>
  <PresentationFormat>On-screen Show (4:3)</PresentationFormat>
  <Paragraphs>247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 Template</vt:lpstr>
      <vt:lpstr>Международная система защиты прав человека и ее механизмы  </vt:lpstr>
      <vt:lpstr>Важнейшие свойства прав человека: </vt:lpstr>
      <vt:lpstr>Система прав человека ООН</vt:lpstr>
      <vt:lpstr>PowerPoint Presentation</vt:lpstr>
      <vt:lpstr>Договорные органы</vt:lpstr>
      <vt:lpstr>Что такое договорные органы по правам человека</vt:lpstr>
      <vt:lpstr>PowerPoint Presentation</vt:lpstr>
      <vt:lpstr> Как функционируют договорные органы    Договорные  органы уполномочены получать и рассматривать периодические доклады, представляемые государствами-участниками   доклад - это подробное изложение действий государства-участника по применению договорных положений на национальном уровне  </vt:lpstr>
      <vt:lpstr>Цикл представления докладов</vt:lpstr>
      <vt:lpstr>Функции общего порядка</vt:lpstr>
      <vt:lpstr>Рассмотрение жалоб отдельных лиц в контексте работы договорных органов</vt:lpstr>
      <vt:lpstr>Расследование</vt:lpstr>
      <vt:lpstr>Механизмы Совета ООН по правам человека</vt:lpstr>
      <vt:lpstr>Что такое  Совет по правам человека?</vt:lpstr>
      <vt:lpstr>Какие механизмы имеются в Совете?</vt:lpstr>
      <vt:lpstr>Специальные процедуры</vt:lpstr>
      <vt:lpstr>55 тематических и страновых специальных процедур</vt:lpstr>
      <vt:lpstr>Основные виды деятельности</vt:lpstr>
      <vt:lpstr>1. Доклады</vt:lpstr>
      <vt:lpstr>2. Страновые визиты</vt:lpstr>
      <vt:lpstr>3. Сообщения</vt:lpstr>
      <vt:lpstr>3. Призывы к незамедлительным действиям</vt:lpstr>
      <vt:lpstr>Универсальный периодический обзор</vt:lpstr>
      <vt:lpstr>В чем состоят принципы УПО?</vt:lpstr>
      <vt:lpstr>Цели УПО</vt:lpstr>
      <vt:lpstr>Основа для проведения обзора</vt:lpstr>
      <vt:lpstr>Документация, необходимая для обзора </vt:lpstr>
      <vt:lpstr>     Этапы обзора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United Nations High Commissioner for Human Rights</dc:title>
  <dc:creator>Cynthia Radert</dc:creator>
  <cp:lastModifiedBy>ralouach</cp:lastModifiedBy>
  <cp:revision>285</cp:revision>
  <cp:lastPrinted>2017-06-24T10:13:39Z</cp:lastPrinted>
  <dcterms:created xsi:type="dcterms:W3CDTF">2012-11-13T08:41:36Z</dcterms:created>
  <dcterms:modified xsi:type="dcterms:W3CDTF">2017-06-24T10:20:47Z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David McCreery</vt:lpwstr>
  </property>
  <property fmtid="{D5CDD505-2E9C-101B-9397-08002B2CF9AE}" pid="3" name="xd_Signature">
    <vt:lpwstr/>
  </property>
  <property fmtid="{D5CDD505-2E9C-101B-9397-08002B2CF9AE}" pid="4" name="display_urn:schemas-microsoft-com:office:office#Author">
    <vt:lpwstr>David McCreery</vt:lpwstr>
  </property>
  <property fmtid="{D5CDD505-2E9C-101B-9397-08002B2CF9AE}" pid="5" name="TemplateUrl">
    <vt:lpwstr/>
  </property>
  <property fmtid="{D5CDD505-2E9C-101B-9397-08002B2CF9AE}" pid="6" name="xd_ProgID">
    <vt:lpwstr/>
  </property>
  <property fmtid="{D5CDD505-2E9C-101B-9397-08002B2CF9AE}" pid="7" name="PublishingStartDate">
    <vt:lpwstr/>
  </property>
  <property fmtid="{D5CDD505-2E9C-101B-9397-08002B2CF9AE}" pid="8" name="PublishingExpirationDate">
    <vt:lpwstr/>
  </property>
  <property fmtid="{D5CDD505-2E9C-101B-9397-08002B2CF9AE}" pid="9" name="_SourceUrl">
    <vt:lpwstr/>
  </property>
  <property fmtid="{D5CDD505-2E9C-101B-9397-08002B2CF9AE}" pid="10" name="ContentType">
    <vt:lpwstr>Document</vt:lpwstr>
  </property>
</Properties>
</file>